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2"/>
  </p:notesMasterIdLst>
  <p:sldIdLst>
    <p:sldId id="285" r:id="rId2"/>
    <p:sldId id="298" r:id="rId3"/>
    <p:sldId id="262" r:id="rId4"/>
    <p:sldId id="290" r:id="rId5"/>
    <p:sldId id="291" r:id="rId6"/>
    <p:sldId id="257" r:id="rId7"/>
    <p:sldId id="256" r:id="rId8"/>
    <p:sldId id="292" r:id="rId9"/>
    <p:sldId id="293" r:id="rId10"/>
    <p:sldId id="294" r:id="rId11"/>
    <p:sldId id="259" r:id="rId12"/>
    <p:sldId id="295" r:id="rId13"/>
    <p:sldId id="296" r:id="rId14"/>
    <p:sldId id="297" r:id="rId15"/>
    <p:sldId id="300" r:id="rId16"/>
    <p:sldId id="302" r:id="rId17"/>
    <p:sldId id="303" r:id="rId18"/>
    <p:sldId id="304" r:id="rId19"/>
    <p:sldId id="305" r:id="rId20"/>
    <p:sldId id="28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69EE01-3E44-413F-AC0B-12A3FE9AFB86}">
          <p14:sldIdLst>
            <p14:sldId id="285"/>
            <p14:sldId id="298"/>
            <p14:sldId id="262"/>
            <p14:sldId id="290"/>
            <p14:sldId id="291"/>
            <p14:sldId id="257"/>
            <p14:sldId id="256"/>
            <p14:sldId id="292"/>
            <p14:sldId id="293"/>
            <p14:sldId id="294"/>
            <p14:sldId id="259"/>
            <p14:sldId id="295"/>
            <p14:sldId id="296"/>
            <p14:sldId id="297"/>
            <p14:sldId id="300"/>
            <p14:sldId id="302"/>
            <p14:sldId id="303"/>
            <p14:sldId id="304"/>
            <p14:sldId id="305"/>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B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136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2267E-A133-426B-90C6-83A00E914B12}" type="datetimeFigureOut">
              <a:rPr lang="en-CA" smtClean="0"/>
              <a:t>2018-05-20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90755-EC50-4B0F-9D87-14DFB4C70649}" type="slidenum">
              <a:rPr lang="en-CA" smtClean="0"/>
              <a:t>‹#›</a:t>
            </a:fld>
            <a:endParaRPr lang="en-CA"/>
          </a:p>
        </p:txBody>
      </p:sp>
    </p:spTree>
    <p:extLst>
      <p:ext uri="{BB962C8B-B14F-4D97-AF65-F5344CB8AC3E}">
        <p14:creationId xmlns:p14="http://schemas.microsoft.com/office/powerpoint/2010/main" val="192189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905D7-9B1A-4B45-9920-D214004BF71A}" type="slidenum">
              <a:rPr lang="en-US" smtClean="0"/>
              <a:t>3</a:t>
            </a:fld>
            <a:endParaRPr lang="en-US"/>
          </a:p>
        </p:txBody>
      </p:sp>
    </p:spTree>
    <p:extLst>
      <p:ext uri="{BB962C8B-B14F-4D97-AF65-F5344CB8AC3E}">
        <p14:creationId xmlns:p14="http://schemas.microsoft.com/office/powerpoint/2010/main" val="3728522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3981C7-C7AC-408D-B2D0-B9059628359A}" type="datetimeFigureOut">
              <a:rPr lang="en-CA" smtClean="0"/>
              <a:t>2018-05-20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253347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981C7-C7AC-408D-B2D0-B9059628359A}" type="datetimeFigureOut">
              <a:rPr lang="en-CA" smtClean="0"/>
              <a:t>2018-05-20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265773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981C7-C7AC-408D-B2D0-B9059628359A}" type="datetimeFigureOut">
              <a:rPr lang="en-CA" smtClean="0"/>
              <a:t>2018-05-20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127686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981C7-C7AC-408D-B2D0-B9059628359A}" type="datetimeFigureOut">
              <a:rPr lang="en-CA" smtClean="0"/>
              <a:t>2018-05-20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163270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981C7-C7AC-408D-B2D0-B9059628359A}" type="datetimeFigureOut">
              <a:rPr lang="en-CA" smtClean="0"/>
              <a:t>2018-05-20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423932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981C7-C7AC-408D-B2D0-B9059628359A}" type="datetimeFigureOut">
              <a:rPr lang="en-CA" smtClean="0"/>
              <a:t>2018-05-20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2931118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981C7-C7AC-408D-B2D0-B9059628359A}" type="datetimeFigureOut">
              <a:rPr lang="en-CA" smtClean="0"/>
              <a:t>2018-05-20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195329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3981C7-C7AC-408D-B2D0-B9059628359A}" type="datetimeFigureOut">
              <a:rPr lang="en-CA" smtClean="0"/>
              <a:t>2018-05-20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1990998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3981C7-C7AC-408D-B2D0-B9059628359A}" type="datetimeFigureOut">
              <a:rPr lang="en-CA" smtClean="0"/>
              <a:t>2018-05-20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314339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3981C7-C7AC-408D-B2D0-B9059628359A}" type="datetimeFigureOut">
              <a:rPr lang="en-CA" smtClean="0"/>
              <a:t>2018-05-20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239163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3981C7-C7AC-408D-B2D0-B9059628359A}" type="datetimeFigureOut">
              <a:rPr lang="en-CA" smtClean="0"/>
              <a:t>2018-05-20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7C855AC-0882-4D5B-AADC-10CA6B5D2AB1}" type="slidenum">
              <a:rPr lang="en-CA" smtClean="0"/>
              <a:t>‹#›</a:t>
            </a:fld>
            <a:endParaRPr lang="en-CA"/>
          </a:p>
        </p:txBody>
      </p:sp>
    </p:spTree>
    <p:extLst>
      <p:ext uri="{BB962C8B-B14F-4D97-AF65-F5344CB8AC3E}">
        <p14:creationId xmlns:p14="http://schemas.microsoft.com/office/powerpoint/2010/main" val="2229771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3981C7-C7AC-408D-B2D0-B9059628359A}" type="datetimeFigureOut">
              <a:rPr lang="en-CA" smtClean="0"/>
              <a:t>2018-05-20</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C855AC-0882-4D5B-AADC-10CA6B5D2AB1}" type="slidenum">
              <a:rPr lang="en-CA" smtClean="0"/>
              <a:t>‹#›</a:t>
            </a:fld>
            <a:endParaRPr lang="en-CA"/>
          </a:p>
        </p:txBody>
      </p:sp>
    </p:spTree>
    <p:extLst>
      <p:ext uri="{BB962C8B-B14F-4D97-AF65-F5344CB8AC3E}">
        <p14:creationId xmlns:p14="http://schemas.microsoft.com/office/powerpoint/2010/main" val="18196904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sandwalk.blogspot.ca/2013/12/lenskis-long-term-evolution-experiment.html" TargetMode="External"/><Relationship Id="rId3" Type="http://schemas.openxmlformats.org/officeDocument/2006/relationships/image" Target="../media/image2.png"/><Relationship Id="rId7" Type="http://schemas.openxmlformats.org/officeDocument/2006/relationships/hyperlink" Target="https://www.researchgate.net/figure/Petri-plates-aplenty-Former-student-now-postdoc-Zachary-Blount-and-Richard-Lenski_fig2_279308783"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twitter.com/RELenski/status/967431687260065792" TargetMode="External"/><Relationship Id="rId11" Type="http://schemas.openxmlformats.org/officeDocument/2006/relationships/hyperlink" Target="http://www.evo-ed.com" TargetMode="External"/><Relationship Id="rId5" Type="http://schemas.openxmlformats.org/officeDocument/2006/relationships/hyperlink" Target="https://en.wikipedia.org/wiki/E._coli_long-term_evolution_experiment#/media/File:Lenski%27s_12_long-term_lines_of_E._coli_on_25_June_2008.jpg" TargetMode="External"/><Relationship Id="rId10" Type="http://schemas.openxmlformats.org/officeDocument/2006/relationships/image" Target="../media/image24.png"/><Relationship Id="rId4" Type="http://schemas.openxmlformats.org/officeDocument/2006/relationships/hyperlink" Target="https://commons.wikimedia.org/wiki/File:EscherichiaColi_NIAID.jpg" TargetMode="External"/><Relationship Id="rId9" Type="http://schemas.openxmlformats.org/officeDocument/2006/relationships/hyperlink" Target="http://www.molecularecologist.com/2014/12/migration-routes-as-circos-plots-in-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10;&#10;Description generated with high confidence">
            <a:extLst>
              <a:ext uri="{FF2B5EF4-FFF2-40B4-BE49-F238E27FC236}">
                <a16:creationId xmlns:a16="http://schemas.microsoft.com/office/drawing/2014/main" id="{6F5D5B2D-C322-4434-97F6-52AE3BFF7EC1}"/>
              </a:ext>
            </a:extLst>
          </p:cNvPr>
          <p:cNvPicPr>
            <a:picLocks noChangeAspect="1"/>
          </p:cNvPicPr>
          <p:nvPr/>
        </p:nvPicPr>
        <p:blipFill rotWithShape="1">
          <a:blip r:embed="rId2">
            <a:extLst>
              <a:ext uri="{28A0092B-C50C-407E-A947-70E740481C1C}">
                <a14:useLocalDpi xmlns:a14="http://schemas.microsoft.com/office/drawing/2010/main" val="0"/>
              </a:ext>
            </a:extLst>
          </a:blip>
          <a:srcRect r="-265"/>
          <a:stretch/>
        </p:blipFill>
        <p:spPr>
          <a:xfrm>
            <a:off x="495300" y="0"/>
            <a:ext cx="8724900" cy="6878424"/>
          </a:xfrm>
          <a:prstGeom prst="rect">
            <a:avLst/>
          </a:prstGeom>
          <a:noFill/>
          <a:effectLst>
            <a:outerShdw blurRad="50800" dist="50800" dir="5400000" algn="ctr" rotWithShape="0">
              <a:srgbClr val="000000"/>
            </a:outerShdw>
          </a:effectLst>
        </p:spPr>
      </p:pic>
      <p:sp>
        <p:nvSpPr>
          <p:cNvPr id="10" name="Rectangle 9">
            <a:extLst>
              <a:ext uri="{FF2B5EF4-FFF2-40B4-BE49-F238E27FC236}">
                <a16:creationId xmlns:a16="http://schemas.microsoft.com/office/drawing/2014/main" id="{95DC0BFE-90D4-4B9E-A18B-CAE2C9FFD8B2}"/>
              </a:ext>
            </a:extLst>
          </p:cNvPr>
          <p:cNvSpPr/>
          <p:nvPr/>
        </p:nvSpPr>
        <p:spPr>
          <a:xfrm>
            <a:off x="462541" y="13779"/>
            <a:ext cx="8726400" cy="68796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D1F06FE5-6D59-471B-B89B-76F65E44F1E8}"/>
              </a:ext>
            </a:extLst>
          </p:cNvPr>
          <p:cNvSpPr/>
          <p:nvPr/>
        </p:nvSpPr>
        <p:spPr>
          <a:xfrm>
            <a:off x="-16080" y="0"/>
            <a:ext cx="655200" cy="68682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4" name="Picture 13">
            <a:extLst>
              <a:ext uri="{FF2B5EF4-FFF2-40B4-BE49-F238E27FC236}">
                <a16:creationId xmlns:a16="http://schemas.microsoft.com/office/drawing/2014/main" id="{1570F5A2-09A5-4AC9-AE5E-537322496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64" y="551302"/>
            <a:ext cx="1520436" cy="954248"/>
          </a:xfrm>
          <a:prstGeom prst="rect">
            <a:avLst/>
          </a:prstGeom>
        </p:spPr>
      </p:pic>
      <p:sp>
        <p:nvSpPr>
          <p:cNvPr id="11" name="Title 1">
            <a:extLst>
              <a:ext uri="{FF2B5EF4-FFF2-40B4-BE49-F238E27FC236}">
                <a16:creationId xmlns:a16="http://schemas.microsoft.com/office/drawing/2014/main" id="{60E119A9-2ACB-42CD-B33E-B0B0C2D5A873}"/>
              </a:ext>
            </a:extLst>
          </p:cNvPr>
          <p:cNvSpPr txBox="1">
            <a:spLocks/>
          </p:cNvSpPr>
          <p:nvPr/>
        </p:nvSpPr>
        <p:spPr>
          <a:xfrm>
            <a:off x="1080000" y="533400"/>
            <a:ext cx="7014890" cy="601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800" b="1" dirty="0">
                <a:solidFill>
                  <a:schemeClr val="accent1">
                    <a:lumMod val="50000"/>
                  </a:schemeClr>
                </a:solidFill>
              </a:rPr>
              <a:t>Data Carpentry Genomics</a:t>
            </a:r>
          </a:p>
          <a:p>
            <a:r>
              <a:rPr lang="en-CA" sz="4800" b="1" dirty="0">
                <a:solidFill>
                  <a:schemeClr val="accent1">
                    <a:lumMod val="50000"/>
                  </a:schemeClr>
                </a:solidFill>
              </a:rPr>
              <a:t>Introduction</a:t>
            </a:r>
            <a:br>
              <a:rPr lang="en-CA" sz="4800" b="1" dirty="0">
                <a:solidFill>
                  <a:schemeClr val="accent1">
                    <a:lumMod val="50000"/>
                  </a:schemeClr>
                </a:solidFill>
              </a:rPr>
            </a:br>
            <a:br>
              <a:rPr lang="en-CA" sz="4800" b="1" dirty="0">
                <a:solidFill>
                  <a:schemeClr val="accent1">
                    <a:lumMod val="50000"/>
                  </a:schemeClr>
                </a:solidFill>
              </a:rPr>
            </a:br>
            <a:endParaRPr lang="en-CA" sz="2800" dirty="0">
              <a:solidFill>
                <a:schemeClr val="accent1">
                  <a:lumMod val="50000"/>
                </a:schemeClr>
              </a:solidFill>
              <a:latin typeface="+mn-lt"/>
            </a:endParaRPr>
          </a:p>
        </p:txBody>
      </p:sp>
      <p:sp>
        <p:nvSpPr>
          <p:cNvPr id="6" name="TextBox 5">
            <a:extLst>
              <a:ext uri="{FF2B5EF4-FFF2-40B4-BE49-F238E27FC236}">
                <a16:creationId xmlns:a16="http://schemas.microsoft.com/office/drawing/2014/main" id="{60A0A24F-F331-40A5-8319-DFA223EC6F4D}"/>
              </a:ext>
            </a:extLst>
          </p:cNvPr>
          <p:cNvSpPr txBox="1"/>
          <p:nvPr/>
        </p:nvSpPr>
        <p:spPr>
          <a:xfrm>
            <a:off x="1080000" y="3742441"/>
            <a:ext cx="5113410" cy="1384995"/>
          </a:xfrm>
          <a:prstGeom prst="rect">
            <a:avLst/>
          </a:prstGeom>
          <a:noFill/>
        </p:spPr>
        <p:txBody>
          <a:bodyPr wrap="square" rtlCol="0">
            <a:spAutoFit/>
          </a:bodyPr>
          <a:lstStyle/>
          <a:p>
            <a:pPr marL="457200" indent="-457200">
              <a:buFont typeface="Arial" panose="020B0604020202020204" pitchFamily="34" charset="0"/>
              <a:buChar char="•"/>
            </a:pPr>
            <a:r>
              <a:rPr lang="en-CA" sz="2800" dirty="0">
                <a:solidFill>
                  <a:schemeClr val="tx1">
                    <a:lumMod val="95000"/>
                    <a:lumOff val="5000"/>
                  </a:schemeClr>
                </a:solidFill>
              </a:rPr>
              <a:t>Experimental data</a:t>
            </a:r>
          </a:p>
          <a:p>
            <a:pPr marL="457200" indent="-457200">
              <a:buFont typeface="Arial" panose="020B0604020202020204" pitchFamily="34" charset="0"/>
              <a:buChar char="•"/>
            </a:pPr>
            <a:r>
              <a:rPr lang="en-CA" sz="2800" dirty="0">
                <a:solidFill>
                  <a:schemeClr val="tx1">
                    <a:lumMod val="95000"/>
                    <a:lumOff val="5000"/>
                  </a:schemeClr>
                </a:solidFill>
              </a:rPr>
              <a:t>Workshop overview </a:t>
            </a:r>
          </a:p>
          <a:p>
            <a:pPr marL="457200" indent="-457200">
              <a:buFont typeface="Arial" panose="020B0604020202020204" pitchFamily="34" charset="0"/>
              <a:buChar char="•"/>
            </a:pPr>
            <a:endParaRPr lang="en-CA" sz="2800" dirty="0"/>
          </a:p>
        </p:txBody>
      </p:sp>
    </p:spTree>
    <p:extLst>
      <p:ext uri="{BB962C8B-B14F-4D97-AF65-F5344CB8AC3E}">
        <p14:creationId xmlns:p14="http://schemas.microsoft.com/office/powerpoint/2010/main" val="159603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DDA9D1F-E8D6-4FB1-916A-6CEDD28E54F2}"/>
              </a:ext>
            </a:extLst>
          </p:cNvPr>
          <p:cNvSpPr txBox="1">
            <a:spLocks/>
          </p:cNvSpPr>
          <p:nvPr/>
        </p:nvSpPr>
        <p:spPr>
          <a:xfrm>
            <a:off x="628650" y="65892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CA" sz="4000" b="1" dirty="0">
              <a:solidFill>
                <a:schemeClr val="accent1">
                  <a:lumMod val="50000"/>
                </a:schemeClr>
              </a:solidFill>
            </a:endParaRPr>
          </a:p>
        </p:txBody>
      </p:sp>
      <p:sp>
        <p:nvSpPr>
          <p:cNvPr id="9" name="Content Placeholder 8">
            <a:extLst>
              <a:ext uri="{FF2B5EF4-FFF2-40B4-BE49-F238E27FC236}">
                <a16:creationId xmlns:a16="http://schemas.microsoft.com/office/drawing/2014/main" id="{C9815E2A-4819-42C7-9DDE-CCBA3C485AB6}"/>
              </a:ext>
            </a:extLst>
          </p:cNvPr>
          <p:cNvSpPr>
            <a:spLocks noGrp="1"/>
          </p:cNvSpPr>
          <p:nvPr>
            <p:ph idx="1"/>
          </p:nvPr>
        </p:nvSpPr>
        <p:spPr>
          <a:xfrm>
            <a:off x="722918" y="999242"/>
            <a:ext cx="7886700" cy="5088585"/>
          </a:xfrm>
        </p:spPr>
        <p:txBody>
          <a:bodyPr>
            <a:normAutofit fontScale="92500"/>
          </a:bodyPr>
          <a:lstStyle/>
          <a:p>
            <a:pPr marL="0" indent="0">
              <a:buNone/>
            </a:pPr>
            <a:r>
              <a:rPr lang="en-CA" sz="3800" dirty="0">
                <a:solidFill>
                  <a:schemeClr val="bg1">
                    <a:lumMod val="95000"/>
                  </a:schemeClr>
                </a:solidFill>
              </a:rPr>
              <a:t>“Back in 2008, this was really frustrating for those of us who wanted to know the molecular details. I'm sure this was frustrating for Blount and Lenski and their colleagues as well. We had no idea how difficult it would be to sort out the mutations. Now we know, and the photo of Zachary Blount with all his Petri dishes drives home the point.” </a:t>
            </a:r>
          </a:p>
          <a:p>
            <a:pPr marL="0" indent="0">
              <a:buNone/>
            </a:pPr>
            <a:r>
              <a:rPr lang="en-CA" sz="1900" dirty="0">
                <a:solidFill>
                  <a:schemeClr val="bg2">
                    <a:lumMod val="90000"/>
                  </a:schemeClr>
                </a:solidFill>
              </a:rPr>
              <a:t>Laurence A. Moran (Professor Emeritus in the Department of Biochemistry at the University of Toronto)</a:t>
            </a:r>
          </a:p>
          <a:p>
            <a:endParaRPr lang="en-CA" dirty="0"/>
          </a:p>
        </p:txBody>
      </p:sp>
    </p:spTree>
    <p:extLst>
      <p:ext uri="{BB962C8B-B14F-4D97-AF65-F5344CB8AC3E}">
        <p14:creationId xmlns:p14="http://schemas.microsoft.com/office/powerpoint/2010/main" val="2066185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9" descr="https://lh4.googleusercontent.com/KGMkjtDGa3LvtPnI3KN6JJFkCSOWcVs9KTyO9eIepCMGjsC-DbAkETl5u_y6CiyPDLViay8BFafbBc4RwWSSkVfgTkZlET_-S3Dnq9gIWEhVilqbj35K-1V7d76seEf6dFOnn0IPc-U">
            <a:extLst>
              <a:ext uri="{FF2B5EF4-FFF2-40B4-BE49-F238E27FC236}">
                <a16:creationId xmlns:a16="http://schemas.microsoft.com/office/drawing/2014/main" id="{8443A0EC-34C9-4256-8385-1F5C193A57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08565" y="216816"/>
            <a:ext cx="5526871" cy="63039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DC3D589-C78A-4B09-B4DB-8DB6D4FE46FD}"/>
              </a:ext>
            </a:extLst>
          </p:cNvPr>
          <p:cNvSpPr/>
          <p:nvPr/>
        </p:nvSpPr>
        <p:spPr>
          <a:xfrm>
            <a:off x="414778" y="5139438"/>
            <a:ext cx="1524379" cy="1200329"/>
          </a:xfrm>
          <a:prstGeom prst="rect">
            <a:avLst/>
          </a:prstGeom>
        </p:spPr>
        <p:txBody>
          <a:bodyPr wrap="square">
            <a:spAutoFit/>
          </a:bodyPr>
          <a:lstStyle/>
          <a:p>
            <a:pPr algn="r"/>
            <a:r>
              <a:rPr lang="en-CA" dirty="0">
                <a:solidFill>
                  <a:srgbClr val="595959"/>
                </a:solidFill>
              </a:rPr>
              <a:t>ZD Blount et al. </a:t>
            </a:r>
            <a:r>
              <a:rPr lang="en-CA" i="1" dirty="0">
                <a:solidFill>
                  <a:srgbClr val="595959"/>
                </a:solidFill>
              </a:rPr>
              <a:t>Nature </a:t>
            </a:r>
            <a:r>
              <a:rPr lang="en-CA" dirty="0">
                <a:solidFill>
                  <a:srgbClr val="595959"/>
                </a:solidFill>
              </a:rPr>
              <a:t>489, 513–518 (2012)</a:t>
            </a:r>
            <a:endParaRPr lang="en-CA" dirty="0">
              <a:effectLst/>
            </a:endParaRPr>
          </a:p>
        </p:txBody>
      </p:sp>
    </p:spTree>
    <p:extLst>
      <p:ext uri="{BB962C8B-B14F-4D97-AF65-F5344CB8AC3E}">
        <p14:creationId xmlns:p14="http://schemas.microsoft.com/office/powerpoint/2010/main" val="279637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4B92E0F-2C6C-4A84-9F85-EB7004F2AD6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solidFill>
                  <a:schemeClr val="accent1">
                    <a:lumMod val="50000"/>
                  </a:schemeClr>
                </a:solidFill>
              </a:rPr>
              <a:t>DC Genomics data set</a:t>
            </a:r>
            <a:r>
              <a:rPr lang="en-CA" sz="4000" b="1" i="1" dirty="0">
                <a:solidFill>
                  <a:schemeClr val="accent1">
                    <a:lumMod val="50000"/>
                  </a:schemeClr>
                </a:solidFill>
              </a:rPr>
              <a:t> </a:t>
            </a:r>
            <a:endParaRPr lang="en-CA" sz="4000" b="1" dirty="0">
              <a:solidFill>
                <a:schemeClr val="accent1">
                  <a:lumMod val="50000"/>
                </a:schemeClr>
              </a:solidFill>
            </a:endParaRPr>
          </a:p>
        </p:txBody>
      </p:sp>
      <p:pic>
        <p:nvPicPr>
          <p:cNvPr id="6" name="Picture 9" descr="https://lh4.googleusercontent.com/KGMkjtDGa3LvtPnI3KN6JJFkCSOWcVs9KTyO9eIepCMGjsC-DbAkETl5u_y6CiyPDLViay8BFafbBc4RwWSSkVfgTkZlET_-S3Dnq9gIWEhVilqbj35K-1V7d76seEf6dFOnn0IPc-U">
            <a:extLst>
              <a:ext uri="{FF2B5EF4-FFF2-40B4-BE49-F238E27FC236}">
                <a16:creationId xmlns:a16="http://schemas.microsoft.com/office/drawing/2014/main" id="{7E6C29B2-A840-4E3D-B90A-A697EFD6876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567180" y="1488607"/>
            <a:ext cx="3604294" cy="369224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CD6062E-781D-4DE3-850E-14E13E18C904}"/>
              </a:ext>
            </a:extLst>
          </p:cNvPr>
          <p:cNvSpPr/>
          <p:nvPr/>
        </p:nvSpPr>
        <p:spPr>
          <a:xfrm>
            <a:off x="3431357" y="4355184"/>
            <a:ext cx="2519718" cy="2107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screenshot of a cell phone&#10;&#10;Description generated with very high confidence">
            <a:extLst>
              <a:ext uri="{FF2B5EF4-FFF2-40B4-BE49-F238E27FC236}">
                <a16:creationId xmlns:a16="http://schemas.microsoft.com/office/drawing/2014/main" id="{D0DB5D91-0C4B-4B82-AC47-1F5F92E1D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714" y="3690425"/>
            <a:ext cx="6130332" cy="2708179"/>
          </a:xfrm>
          <a:prstGeom prst="rect">
            <a:avLst/>
          </a:prstGeom>
          <a:ln>
            <a:solidFill>
              <a:schemeClr val="tx1"/>
            </a:solidFill>
          </a:ln>
        </p:spPr>
      </p:pic>
      <p:sp>
        <p:nvSpPr>
          <p:cNvPr id="12" name="TextBox 11">
            <a:extLst>
              <a:ext uri="{FF2B5EF4-FFF2-40B4-BE49-F238E27FC236}">
                <a16:creationId xmlns:a16="http://schemas.microsoft.com/office/drawing/2014/main" id="{9CA0653A-638C-47F1-B4BE-0483F445363F}"/>
              </a:ext>
            </a:extLst>
          </p:cNvPr>
          <p:cNvSpPr txBox="1"/>
          <p:nvPr/>
        </p:nvSpPr>
        <p:spPr>
          <a:xfrm>
            <a:off x="4487159" y="1478352"/>
            <a:ext cx="4028191" cy="2107567"/>
          </a:xfrm>
          <a:prstGeom prst="rect">
            <a:avLst/>
          </a:prstGeom>
          <a:noFill/>
        </p:spPr>
        <p:txBody>
          <a:bodyPr wrap="square" rtlCol="0">
            <a:spAutoFit/>
          </a:bodyPr>
          <a:lstStyle/>
          <a:p>
            <a:r>
              <a:rPr lang="en-CA" dirty="0"/>
              <a:t>For the purposes of this workshop we’re going to be working with 6 of the sequence reads from this experiment. We also made up genome sizes for each of the strains, to look at the relationship between </a:t>
            </a:r>
            <a:r>
              <a:rPr lang="en-CA" dirty="0" err="1"/>
              <a:t>Cit</a:t>
            </a:r>
            <a:r>
              <a:rPr lang="en-CA" dirty="0"/>
              <a:t> status and genome size. </a:t>
            </a:r>
            <a:r>
              <a:rPr lang="en-CA" b="1" dirty="0"/>
              <a:t>The genome sizes are not real data!!</a:t>
            </a:r>
            <a:endParaRPr lang="en-CA" dirty="0"/>
          </a:p>
        </p:txBody>
      </p:sp>
      <p:sp>
        <p:nvSpPr>
          <p:cNvPr id="15" name="Multiplication Sign 14">
            <a:extLst>
              <a:ext uri="{FF2B5EF4-FFF2-40B4-BE49-F238E27FC236}">
                <a16:creationId xmlns:a16="http://schemas.microsoft.com/office/drawing/2014/main" id="{945D37A7-D525-4D27-8994-9D0FBCF4679B}"/>
              </a:ext>
            </a:extLst>
          </p:cNvPr>
          <p:cNvSpPr/>
          <p:nvPr/>
        </p:nvSpPr>
        <p:spPr>
          <a:xfrm>
            <a:off x="3933391" y="2242377"/>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Multiplication Sign 16">
            <a:extLst>
              <a:ext uri="{FF2B5EF4-FFF2-40B4-BE49-F238E27FC236}">
                <a16:creationId xmlns:a16="http://schemas.microsoft.com/office/drawing/2014/main" id="{846BB40C-C185-456B-B54E-994ECC9BE3A3}"/>
              </a:ext>
            </a:extLst>
          </p:cNvPr>
          <p:cNvSpPr/>
          <p:nvPr/>
        </p:nvSpPr>
        <p:spPr>
          <a:xfrm>
            <a:off x="1655819" y="2265281"/>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Multiplication Sign 17">
            <a:extLst>
              <a:ext uri="{FF2B5EF4-FFF2-40B4-BE49-F238E27FC236}">
                <a16:creationId xmlns:a16="http://schemas.microsoft.com/office/drawing/2014/main" id="{1F820F5C-3FF2-4EC9-869D-4541593B92AE}"/>
              </a:ext>
            </a:extLst>
          </p:cNvPr>
          <p:cNvSpPr/>
          <p:nvPr/>
        </p:nvSpPr>
        <p:spPr>
          <a:xfrm>
            <a:off x="1251559" y="3792425"/>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Multiplication Sign 18">
            <a:extLst>
              <a:ext uri="{FF2B5EF4-FFF2-40B4-BE49-F238E27FC236}">
                <a16:creationId xmlns:a16="http://schemas.microsoft.com/office/drawing/2014/main" id="{D5234D98-6C74-42A4-AF19-5F6106FFB41C}"/>
              </a:ext>
            </a:extLst>
          </p:cNvPr>
          <p:cNvSpPr/>
          <p:nvPr/>
        </p:nvSpPr>
        <p:spPr>
          <a:xfrm>
            <a:off x="1110157" y="4893684"/>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Multiplication Sign 19">
            <a:extLst>
              <a:ext uri="{FF2B5EF4-FFF2-40B4-BE49-F238E27FC236}">
                <a16:creationId xmlns:a16="http://schemas.microsoft.com/office/drawing/2014/main" id="{F2991D34-ACEE-48C5-B58D-9C8B262ED9B8}"/>
              </a:ext>
            </a:extLst>
          </p:cNvPr>
          <p:cNvSpPr/>
          <p:nvPr/>
        </p:nvSpPr>
        <p:spPr>
          <a:xfrm>
            <a:off x="1185570" y="4639160"/>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FFFF00"/>
              </a:highlight>
            </a:endParaRPr>
          </a:p>
        </p:txBody>
      </p:sp>
      <p:sp>
        <p:nvSpPr>
          <p:cNvPr id="21" name="Multiplication Sign 20">
            <a:extLst>
              <a:ext uri="{FF2B5EF4-FFF2-40B4-BE49-F238E27FC236}">
                <a16:creationId xmlns:a16="http://schemas.microsoft.com/office/drawing/2014/main" id="{D3151E6D-BB29-4D9E-91BD-B16EAAF5313C}"/>
              </a:ext>
            </a:extLst>
          </p:cNvPr>
          <p:cNvSpPr/>
          <p:nvPr/>
        </p:nvSpPr>
        <p:spPr>
          <a:xfrm>
            <a:off x="3722498" y="2249276"/>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highlight>
                <a:srgbClr val="FFFF00"/>
              </a:highlight>
            </a:endParaRPr>
          </a:p>
        </p:txBody>
      </p:sp>
    </p:spTree>
    <p:extLst>
      <p:ext uri="{BB962C8B-B14F-4D97-AF65-F5344CB8AC3E}">
        <p14:creationId xmlns:p14="http://schemas.microsoft.com/office/powerpoint/2010/main" val="353014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0AF3C-BC5E-419D-A839-E6022173E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923" y="68417"/>
            <a:ext cx="7659065" cy="6780156"/>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ication Sign 4">
            <a:extLst>
              <a:ext uri="{FF2B5EF4-FFF2-40B4-BE49-F238E27FC236}">
                <a16:creationId xmlns:a16="http://schemas.microsoft.com/office/drawing/2014/main" id="{3049C73B-092F-4919-A626-58E95B8A4013}"/>
              </a:ext>
            </a:extLst>
          </p:cNvPr>
          <p:cNvSpPr/>
          <p:nvPr/>
        </p:nvSpPr>
        <p:spPr>
          <a:xfrm>
            <a:off x="7057380" y="4376887"/>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Multiplication Sign 5">
            <a:extLst>
              <a:ext uri="{FF2B5EF4-FFF2-40B4-BE49-F238E27FC236}">
                <a16:creationId xmlns:a16="http://schemas.microsoft.com/office/drawing/2014/main" id="{6743C1EF-0D69-4338-9C6F-C4EDA8911F6F}"/>
              </a:ext>
            </a:extLst>
          </p:cNvPr>
          <p:cNvSpPr/>
          <p:nvPr/>
        </p:nvSpPr>
        <p:spPr>
          <a:xfrm>
            <a:off x="7057380" y="4036041"/>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F565287A-AB60-4926-991F-7B6B130D90D2}"/>
              </a:ext>
            </a:extLst>
          </p:cNvPr>
          <p:cNvSpPr/>
          <p:nvPr/>
        </p:nvSpPr>
        <p:spPr>
          <a:xfrm>
            <a:off x="1820778" y="4083176"/>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ultiplication Sign 7">
            <a:extLst>
              <a:ext uri="{FF2B5EF4-FFF2-40B4-BE49-F238E27FC236}">
                <a16:creationId xmlns:a16="http://schemas.microsoft.com/office/drawing/2014/main" id="{637340B9-DFC8-4147-9D22-9B243FE2C346}"/>
              </a:ext>
            </a:extLst>
          </p:cNvPr>
          <p:cNvSpPr/>
          <p:nvPr/>
        </p:nvSpPr>
        <p:spPr>
          <a:xfrm>
            <a:off x="2331726" y="4445727"/>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Multiplication Sign 8">
            <a:extLst>
              <a:ext uri="{FF2B5EF4-FFF2-40B4-BE49-F238E27FC236}">
                <a16:creationId xmlns:a16="http://schemas.microsoft.com/office/drawing/2014/main" id="{7F0B279D-A14D-4CD7-9646-8D06C2798961}"/>
              </a:ext>
            </a:extLst>
          </p:cNvPr>
          <p:cNvSpPr/>
          <p:nvPr/>
        </p:nvSpPr>
        <p:spPr>
          <a:xfrm>
            <a:off x="3994615" y="652756"/>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Multiplication Sign 9">
            <a:extLst>
              <a:ext uri="{FF2B5EF4-FFF2-40B4-BE49-F238E27FC236}">
                <a16:creationId xmlns:a16="http://schemas.microsoft.com/office/drawing/2014/main" id="{B42F256C-EB8F-442E-8903-2CAE4BCB315C}"/>
              </a:ext>
            </a:extLst>
          </p:cNvPr>
          <p:cNvSpPr/>
          <p:nvPr/>
        </p:nvSpPr>
        <p:spPr>
          <a:xfrm>
            <a:off x="7038526" y="719284"/>
            <a:ext cx="263950" cy="263951"/>
          </a:xfrm>
          <a:prstGeom prst="mathMultiply">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C6C47E2-B09D-4379-9B07-E66C8A4A20A7}"/>
              </a:ext>
            </a:extLst>
          </p:cNvPr>
          <p:cNvSpPr/>
          <p:nvPr/>
        </p:nvSpPr>
        <p:spPr>
          <a:xfrm>
            <a:off x="91171" y="383070"/>
            <a:ext cx="1510032" cy="923330"/>
          </a:xfrm>
          <a:prstGeom prst="rect">
            <a:avLst/>
          </a:prstGeom>
        </p:spPr>
        <p:txBody>
          <a:bodyPr wrap="square">
            <a:spAutoFit/>
          </a:bodyPr>
          <a:lstStyle/>
          <a:p>
            <a:pPr algn="r"/>
            <a:r>
              <a:rPr lang="en-CA" dirty="0">
                <a:solidFill>
                  <a:srgbClr val="595959"/>
                </a:solidFill>
              </a:rPr>
              <a:t>D. Leon et al. </a:t>
            </a:r>
            <a:r>
              <a:rPr lang="en-CA" i="1" dirty="0">
                <a:solidFill>
                  <a:srgbClr val="595959"/>
                </a:solidFill>
              </a:rPr>
              <a:t>PLOS Gen. </a:t>
            </a:r>
            <a:r>
              <a:rPr lang="en-CA" dirty="0">
                <a:solidFill>
                  <a:srgbClr val="595959"/>
                </a:solidFill>
              </a:rPr>
              <a:t>(2018)</a:t>
            </a:r>
            <a:endParaRPr lang="en-CA" dirty="0">
              <a:effectLst/>
            </a:endParaRPr>
          </a:p>
        </p:txBody>
      </p:sp>
    </p:spTree>
    <p:extLst>
      <p:ext uri="{BB962C8B-B14F-4D97-AF65-F5344CB8AC3E}">
        <p14:creationId xmlns:p14="http://schemas.microsoft.com/office/powerpoint/2010/main" val="2060416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10;&#10;Description generated with high confidence">
            <a:extLst>
              <a:ext uri="{FF2B5EF4-FFF2-40B4-BE49-F238E27FC236}">
                <a16:creationId xmlns:a16="http://schemas.microsoft.com/office/drawing/2014/main" id="{6F5D5B2D-C322-4434-97F6-52AE3BFF7EC1}"/>
              </a:ext>
            </a:extLst>
          </p:cNvPr>
          <p:cNvPicPr>
            <a:picLocks noChangeAspect="1"/>
          </p:cNvPicPr>
          <p:nvPr/>
        </p:nvPicPr>
        <p:blipFill rotWithShape="1">
          <a:blip r:embed="rId2">
            <a:extLst>
              <a:ext uri="{28A0092B-C50C-407E-A947-70E740481C1C}">
                <a14:useLocalDpi xmlns:a14="http://schemas.microsoft.com/office/drawing/2010/main" val="0"/>
              </a:ext>
            </a:extLst>
          </a:blip>
          <a:srcRect r="-265"/>
          <a:stretch/>
        </p:blipFill>
        <p:spPr>
          <a:xfrm>
            <a:off x="495300" y="0"/>
            <a:ext cx="8724900" cy="6878424"/>
          </a:xfrm>
          <a:prstGeom prst="rect">
            <a:avLst/>
          </a:prstGeom>
          <a:noFill/>
          <a:effectLst>
            <a:outerShdw blurRad="50800" dist="50800" dir="5400000" algn="ctr" rotWithShape="0">
              <a:srgbClr val="000000"/>
            </a:outerShdw>
          </a:effectLst>
        </p:spPr>
      </p:pic>
      <p:sp>
        <p:nvSpPr>
          <p:cNvPr id="10" name="Rectangle 9">
            <a:extLst>
              <a:ext uri="{FF2B5EF4-FFF2-40B4-BE49-F238E27FC236}">
                <a16:creationId xmlns:a16="http://schemas.microsoft.com/office/drawing/2014/main" id="{95DC0BFE-90D4-4B9E-A18B-CAE2C9FFD8B2}"/>
              </a:ext>
            </a:extLst>
          </p:cNvPr>
          <p:cNvSpPr/>
          <p:nvPr/>
        </p:nvSpPr>
        <p:spPr>
          <a:xfrm>
            <a:off x="462541" y="13779"/>
            <a:ext cx="8726400" cy="68796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D1F06FE5-6D59-471B-B89B-76F65E44F1E8}"/>
              </a:ext>
            </a:extLst>
          </p:cNvPr>
          <p:cNvSpPr/>
          <p:nvPr/>
        </p:nvSpPr>
        <p:spPr>
          <a:xfrm>
            <a:off x="-16080" y="0"/>
            <a:ext cx="655200" cy="68682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4" name="Picture 13">
            <a:extLst>
              <a:ext uri="{FF2B5EF4-FFF2-40B4-BE49-F238E27FC236}">
                <a16:creationId xmlns:a16="http://schemas.microsoft.com/office/drawing/2014/main" id="{1570F5A2-09A5-4AC9-AE5E-537322496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64" y="551302"/>
            <a:ext cx="1520436" cy="954248"/>
          </a:xfrm>
          <a:prstGeom prst="rect">
            <a:avLst/>
          </a:prstGeom>
        </p:spPr>
      </p:pic>
      <p:sp>
        <p:nvSpPr>
          <p:cNvPr id="11" name="Title 1">
            <a:extLst>
              <a:ext uri="{FF2B5EF4-FFF2-40B4-BE49-F238E27FC236}">
                <a16:creationId xmlns:a16="http://schemas.microsoft.com/office/drawing/2014/main" id="{60E119A9-2ACB-42CD-B33E-B0B0C2D5A873}"/>
              </a:ext>
            </a:extLst>
          </p:cNvPr>
          <p:cNvSpPr txBox="1">
            <a:spLocks/>
          </p:cNvSpPr>
          <p:nvPr/>
        </p:nvSpPr>
        <p:spPr>
          <a:xfrm>
            <a:off x="1080000" y="533400"/>
            <a:ext cx="7014890" cy="601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800" b="1" dirty="0">
                <a:solidFill>
                  <a:schemeClr val="accent1">
                    <a:lumMod val="50000"/>
                  </a:schemeClr>
                </a:solidFill>
              </a:rPr>
              <a:t>Data Carpentry Genomics</a:t>
            </a:r>
          </a:p>
          <a:p>
            <a:r>
              <a:rPr lang="en-CA" sz="4800" b="1" dirty="0">
                <a:solidFill>
                  <a:schemeClr val="accent1">
                    <a:lumMod val="50000"/>
                  </a:schemeClr>
                </a:solidFill>
              </a:rPr>
              <a:t>Introduction</a:t>
            </a:r>
            <a:br>
              <a:rPr lang="en-CA" sz="4800" b="1" dirty="0">
                <a:solidFill>
                  <a:schemeClr val="accent1">
                    <a:lumMod val="50000"/>
                  </a:schemeClr>
                </a:solidFill>
              </a:rPr>
            </a:br>
            <a:br>
              <a:rPr lang="en-CA" sz="4800" b="1" dirty="0">
                <a:solidFill>
                  <a:schemeClr val="accent1">
                    <a:lumMod val="50000"/>
                  </a:schemeClr>
                </a:solidFill>
              </a:rPr>
            </a:br>
            <a:endParaRPr lang="en-CA" sz="2800" dirty="0">
              <a:solidFill>
                <a:schemeClr val="accent1">
                  <a:lumMod val="50000"/>
                </a:schemeClr>
              </a:solidFill>
              <a:latin typeface="+mn-lt"/>
            </a:endParaRPr>
          </a:p>
        </p:txBody>
      </p:sp>
      <p:sp>
        <p:nvSpPr>
          <p:cNvPr id="6" name="TextBox 5">
            <a:extLst>
              <a:ext uri="{FF2B5EF4-FFF2-40B4-BE49-F238E27FC236}">
                <a16:creationId xmlns:a16="http://schemas.microsoft.com/office/drawing/2014/main" id="{60A0A24F-F331-40A5-8319-DFA223EC6F4D}"/>
              </a:ext>
            </a:extLst>
          </p:cNvPr>
          <p:cNvSpPr txBox="1"/>
          <p:nvPr/>
        </p:nvSpPr>
        <p:spPr>
          <a:xfrm>
            <a:off x="1080000" y="3742441"/>
            <a:ext cx="5113410" cy="1384995"/>
          </a:xfrm>
          <a:prstGeom prst="rect">
            <a:avLst/>
          </a:prstGeom>
          <a:noFill/>
        </p:spPr>
        <p:txBody>
          <a:bodyPr wrap="square" rtlCol="0">
            <a:spAutoFit/>
          </a:bodyPr>
          <a:lstStyle/>
          <a:p>
            <a:pPr marL="457200" indent="-457200">
              <a:buFont typeface="Arial" panose="020B0604020202020204" pitchFamily="34" charset="0"/>
              <a:buChar char="•"/>
            </a:pPr>
            <a:r>
              <a:rPr lang="en-CA" sz="2800" dirty="0">
                <a:solidFill>
                  <a:schemeClr val="bg2">
                    <a:lumMod val="90000"/>
                  </a:schemeClr>
                </a:solidFill>
              </a:rPr>
              <a:t>Experimental data</a:t>
            </a:r>
          </a:p>
          <a:p>
            <a:pPr marL="457200" indent="-457200">
              <a:buFont typeface="Arial" panose="020B0604020202020204" pitchFamily="34" charset="0"/>
              <a:buChar char="•"/>
            </a:pPr>
            <a:r>
              <a:rPr lang="en-CA" sz="2800" dirty="0">
                <a:solidFill>
                  <a:schemeClr val="tx1">
                    <a:lumMod val="95000"/>
                    <a:lumOff val="5000"/>
                  </a:schemeClr>
                </a:solidFill>
              </a:rPr>
              <a:t>Workshop overview </a:t>
            </a:r>
          </a:p>
          <a:p>
            <a:pPr marL="457200" indent="-457200">
              <a:buFont typeface="Arial" panose="020B0604020202020204" pitchFamily="34" charset="0"/>
              <a:buChar char="•"/>
            </a:pPr>
            <a:endParaRPr lang="en-CA" sz="2800" dirty="0"/>
          </a:p>
        </p:txBody>
      </p:sp>
    </p:spTree>
    <p:extLst>
      <p:ext uri="{BB962C8B-B14F-4D97-AF65-F5344CB8AC3E}">
        <p14:creationId xmlns:p14="http://schemas.microsoft.com/office/powerpoint/2010/main" val="3554063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uakT4ZrByU88V8NLshbk6iQDtSU6A_LqDhedAd5d4_GUlFmJ6B5x1dcqdZKRPGm2tEeSM4VDHPzEjIlgFeXHy7Gus2dPPvBYaCjrVTJKbtgbkjAT0Jr2MofUWAtiaMZOinTobMhF6mg">
            <a:extLst>
              <a:ext uri="{FF2B5EF4-FFF2-40B4-BE49-F238E27FC236}">
                <a16:creationId xmlns:a16="http://schemas.microsoft.com/office/drawing/2014/main" id="{CAD4B656-0F41-4D6B-8ABB-ED29C2CF0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0" y="1278798"/>
            <a:ext cx="2562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lh4.googleusercontent.com/qGmNq_gbptuCzegUPl-uBs4ySkA1dfXX5opvfMWGzb4fdiOWwxmrqoOMBCfBngkVxZrHggKD3DGI7XlRYjzAt4v7ZfEksCf2-vtJ9cDWE39xymYwH1XpXFwyc18GYLHtknZK9cLgiMw">
            <a:extLst>
              <a:ext uri="{FF2B5EF4-FFF2-40B4-BE49-F238E27FC236}">
                <a16:creationId xmlns:a16="http://schemas.microsoft.com/office/drawing/2014/main" id="{A626BA71-44E3-4D4D-B83E-30B5B6988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43" y="2706881"/>
            <a:ext cx="1644857" cy="123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3TKNtv04LQ31cge5P6rvnzWSkgOP411JfXvqxexnoUa7yPBPkaOpSlZKBbiL5sHz7MuswxUvfMVuLba6wojckW9fVgcbo3cpzcATqVV2unEZ4etvn0jk0rpAT72LEGcAGWicr0gdwwo">
            <a:extLst>
              <a:ext uri="{FF2B5EF4-FFF2-40B4-BE49-F238E27FC236}">
                <a16:creationId xmlns:a16="http://schemas.microsoft.com/office/drawing/2014/main" id="{FE1569CA-5028-4B75-9A3D-1EABC9F0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31" y="1335360"/>
            <a:ext cx="1644069" cy="12317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5.googleusercontent.com/3eaeD_F4EVYTFYUwpS7ZVFoSUddRyGbQCDEfVWCdwdNiPIqLEkzyVdJgfsyH80-qsWnBLtVGmu902mMlnyyHwEQNB7Tr-OWFcP054mFRBs_2pP_oaIQJPdSz7JyuZoy1IwJAJzeU-EM">
            <a:extLst>
              <a:ext uri="{FF2B5EF4-FFF2-40B4-BE49-F238E27FC236}">
                <a16:creationId xmlns:a16="http://schemas.microsoft.com/office/drawing/2014/main" id="{7F17801A-1207-4F82-93D9-2CA7E4411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915" y="2456472"/>
            <a:ext cx="2121031" cy="15150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3.googleusercontent.com/9zJmP3KgedpKYX6GigwI9_vLDwT9cTJJUv5o32TvGr5df-GXOF_taiEEuwr53x_QUM0GaD5oLEhWGwMXcufjxjMFnttTduUer5Z_C6HK_LX0-qGZyj_2GjB18wax5Hplq6sf2oJTQ4M">
            <a:extLst>
              <a:ext uri="{FF2B5EF4-FFF2-40B4-BE49-F238E27FC236}">
                <a16:creationId xmlns:a16="http://schemas.microsoft.com/office/drawing/2014/main" id="{A5EFA470-AF5D-4A7D-8491-ED361813A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6" y="1363641"/>
            <a:ext cx="2801133" cy="1039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580C90-DD88-4B9F-BC1B-495854E1DFAD}"/>
              </a:ext>
            </a:extLst>
          </p:cNvPr>
          <p:cNvSpPr>
            <a:spLocks noGrp="1"/>
          </p:cNvSpPr>
          <p:nvPr>
            <p:ph idx="1"/>
          </p:nvPr>
        </p:nvSpPr>
        <p:spPr>
          <a:xfrm>
            <a:off x="440111" y="807530"/>
            <a:ext cx="8300958" cy="4351338"/>
          </a:xfrm>
        </p:spPr>
        <p:txBody>
          <a:bodyPr/>
          <a:lstStyle/>
          <a:p>
            <a:pPr marL="0" indent="0">
              <a:buNone/>
            </a:pPr>
            <a:r>
              <a:rPr lang="en-CA" dirty="0"/>
              <a:t>Set up project           Process data       Analyze &amp; visualize</a:t>
            </a:r>
          </a:p>
        </p:txBody>
      </p:sp>
      <p:pic>
        <p:nvPicPr>
          <p:cNvPr id="4108" name="Picture 12" descr="https://lh4.googleusercontent.com/xAP7ZcHtD2uo5VcfALGpz1wYrQ9vketFm7-JOSwHOH3YVmbl8d5pSeKPC8FnwRAbNgYR9Mp8nyzl7Dj6NDzfGUTFPPzdFTdBD48t2atKmX0OLHuyr4-SP-gm1XmWQqjwT2A6G-TZWSE">
            <a:extLst>
              <a:ext uri="{FF2B5EF4-FFF2-40B4-BE49-F238E27FC236}">
                <a16:creationId xmlns:a16="http://schemas.microsoft.com/office/drawing/2014/main" id="{0A741786-4365-4E19-ACCD-CF3119841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072" y="2496711"/>
            <a:ext cx="1247697" cy="1144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C43F12-2379-4532-9D99-86D3299FE6BF}"/>
              </a:ext>
            </a:extLst>
          </p:cNvPr>
          <p:cNvSpPr/>
          <p:nvPr/>
        </p:nvSpPr>
        <p:spPr>
          <a:xfrm>
            <a:off x="4453217" y="2367635"/>
            <a:ext cx="237566" cy="369332"/>
          </a:xfrm>
          <a:prstGeom prst="rect">
            <a:avLst/>
          </a:prstGeom>
        </p:spPr>
        <p:txBody>
          <a:bodyPr wrap="none">
            <a:spAutoFit/>
          </a:bodyPr>
          <a:lstStyle/>
          <a:p>
            <a:r>
              <a:rPr lang="en-CA" dirty="0"/>
              <a:t> </a:t>
            </a:r>
          </a:p>
        </p:txBody>
      </p:sp>
      <p:sp>
        <p:nvSpPr>
          <p:cNvPr id="8" name="Arrow: Right 7">
            <a:extLst>
              <a:ext uri="{FF2B5EF4-FFF2-40B4-BE49-F238E27FC236}">
                <a16:creationId xmlns:a16="http://schemas.microsoft.com/office/drawing/2014/main" id="{3E0A4646-1B35-4195-BBF2-7EB33F076F8B}"/>
              </a:ext>
            </a:extLst>
          </p:cNvPr>
          <p:cNvSpPr/>
          <p:nvPr/>
        </p:nvSpPr>
        <p:spPr>
          <a:xfrm>
            <a:off x="3016577"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5178A999-259C-4B87-8162-F380DFC8CB60}"/>
              </a:ext>
            </a:extLst>
          </p:cNvPr>
          <p:cNvSpPr/>
          <p:nvPr/>
        </p:nvSpPr>
        <p:spPr>
          <a:xfrm>
            <a:off x="5264548"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4587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uakT4ZrByU88V8NLshbk6iQDtSU6A_LqDhedAd5d4_GUlFmJ6B5x1dcqdZKRPGm2tEeSM4VDHPzEjIlgFeXHy7Gus2dPPvBYaCjrVTJKbtgbkjAT0Jr2MofUWAtiaMZOinTobMhF6mg">
            <a:extLst>
              <a:ext uri="{FF2B5EF4-FFF2-40B4-BE49-F238E27FC236}">
                <a16:creationId xmlns:a16="http://schemas.microsoft.com/office/drawing/2014/main" id="{CAD4B656-0F41-4D6B-8ABB-ED29C2CF0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0" y="1278798"/>
            <a:ext cx="2562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lh4.googleusercontent.com/qGmNq_gbptuCzegUPl-uBs4ySkA1dfXX5opvfMWGzb4fdiOWwxmrqoOMBCfBngkVxZrHggKD3DGI7XlRYjzAt4v7ZfEksCf2-vtJ9cDWE39xymYwH1XpXFwyc18GYLHtknZK9cLgiMw">
            <a:extLst>
              <a:ext uri="{FF2B5EF4-FFF2-40B4-BE49-F238E27FC236}">
                <a16:creationId xmlns:a16="http://schemas.microsoft.com/office/drawing/2014/main" id="{A626BA71-44E3-4D4D-B83E-30B5B6988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43" y="2706881"/>
            <a:ext cx="1644857" cy="123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3TKNtv04LQ31cge5P6rvnzWSkgOP411JfXvqxexnoUa7yPBPkaOpSlZKBbiL5sHz7MuswxUvfMVuLba6wojckW9fVgcbo3cpzcATqVV2unEZ4etvn0jk0rpAT72LEGcAGWicr0gdwwo">
            <a:extLst>
              <a:ext uri="{FF2B5EF4-FFF2-40B4-BE49-F238E27FC236}">
                <a16:creationId xmlns:a16="http://schemas.microsoft.com/office/drawing/2014/main" id="{FE1569CA-5028-4B75-9A3D-1EABC9F0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31" y="1335360"/>
            <a:ext cx="1644069" cy="12317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5.googleusercontent.com/3eaeD_F4EVYTFYUwpS7ZVFoSUddRyGbQCDEfVWCdwdNiPIqLEkzyVdJgfsyH80-qsWnBLtVGmu902mMlnyyHwEQNB7Tr-OWFcP054mFRBs_2pP_oaIQJPdSz7JyuZoy1IwJAJzeU-EM">
            <a:extLst>
              <a:ext uri="{FF2B5EF4-FFF2-40B4-BE49-F238E27FC236}">
                <a16:creationId xmlns:a16="http://schemas.microsoft.com/office/drawing/2014/main" id="{7F17801A-1207-4F82-93D9-2CA7E4411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915" y="2456472"/>
            <a:ext cx="2121031" cy="15150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3.googleusercontent.com/9zJmP3KgedpKYX6GigwI9_vLDwT9cTJJUv5o32TvGr5df-GXOF_taiEEuwr53x_QUM0GaD5oLEhWGwMXcufjxjMFnttTduUer5Z_C6HK_LX0-qGZyj_2GjB18wax5Hplq6sf2oJTQ4M">
            <a:extLst>
              <a:ext uri="{FF2B5EF4-FFF2-40B4-BE49-F238E27FC236}">
                <a16:creationId xmlns:a16="http://schemas.microsoft.com/office/drawing/2014/main" id="{A5EFA470-AF5D-4A7D-8491-ED361813A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6" y="1363641"/>
            <a:ext cx="2801133" cy="1039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580C90-DD88-4B9F-BC1B-495854E1DFAD}"/>
              </a:ext>
            </a:extLst>
          </p:cNvPr>
          <p:cNvSpPr>
            <a:spLocks noGrp="1"/>
          </p:cNvSpPr>
          <p:nvPr>
            <p:ph idx="1"/>
          </p:nvPr>
        </p:nvSpPr>
        <p:spPr>
          <a:xfrm>
            <a:off x="440111" y="807530"/>
            <a:ext cx="8300958" cy="4351338"/>
          </a:xfrm>
        </p:spPr>
        <p:txBody>
          <a:bodyPr/>
          <a:lstStyle/>
          <a:p>
            <a:pPr marL="0" indent="0">
              <a:buNone/>
            </a:pPr>
            <a:r>
              <a:rPr lang="en-CA" dirty="0"/>
              <a:t>Set up project           Process data       Analyze &amp; visualize</a:t>
            </a:r>
          </a:p>
        </p:txBody>
      </p:sp>
      <p:pic>
        <p:nvPicPr>
          <p:cNvPr id="4108" name="Picture 12" descr="https://lh4.googleusercontent.com/xAP7ZcHtD2uo5VcfALGpz1wYrQ9vketFm7-JOSwHOH3YVmbl8d5pSeKPC8FnwRAbNgYR9Mp8nyzl7Dj6NDzfGUTFPPzdFTdBD48t2atKmX0OLHuyr4-SP-gm1XmWQqjwT2A6G-TZWSE">
            <a:extLst>
              <a:ext uri="{FF2B5EF4-FFF2-40B4-BE49-F238E27FC236}">
                <a16:creationId xmlns:a16="http://schemas.microsoft.com/office/drawing/2014/main" id="{0A741786-4365-4E19-ACCD-CF3119841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072" y="2496711"/>
            <a:ext cx="1247697" cy="1144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C43F12-2379-4532-9D99-86D3299FE6BF}"/>
              </a:ext>
            </a:extLst>
          </p:cNvPr>
          <p:cNvSpPr/>
          <p:nvPr/>
        </p:nvSpPr>
        <p:spPr>
          <a:xfrm>
            <a:off x="4453217" y="2367635"/>
            <a:ext cx="237566" cy="369332"/>
          </a:xfrm>
          <a:prstGeom prst="rect">
            <a:avLst/>
          </a:prstGeom>
        </p:spPr>
        <p:txBody>
          <a:bodyPr wrap="none">
            <a:spAutoFit/>
          </a:bodyPr>
          <a:lstStyle/>
          <a:p>
            <a:r>
              <a:rPr lang="en-CA" dirty="0"/>
              <a:t> </a:t>
            </a:r>
          </a:p>
        </p:txBody>
      </p:sp>
      <p:sp>
        <p:nvSpPr>
          <p:cNvPr id="8" name="Arrow: Right 7">
            <a:extLst>
              <a:ext uri="{FF2B5EF4-FFF2-40B4-BE49-F238E27FC236}">
                <a16:creationId xmlns:a16="http://schemas.microsoft.com/office/drawing/2014/main" id="{3E0A4646-1B35-4195-BBF2-7EB33F076F8B}"/>
              </a:ext>
            </a:extLst>
          </p:cNvPr>
          <p:cNvSpPr/>
          <p:nvPr/>
        </p:nvSpPr>
        <p:spPr>
          <a:xfrm>
            <a:off x="3016577"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5178A999-259C-4B87-8162-F380DFC8CB60}"/>
              </a:ext>
            </a:extLst>
          </p:cNvPr>
          <p:cNvSpPr/>
          <p:nvPr/>
        </p:nvSpPr>
        <p:spPr>
          <a:xfrm>
            <a:off x="5264548"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C12970F6-24CF-4B85-A3B3-36D29EFDE798}"/>
              </a:ext>
            </a:extLst>
          </p:cNvPr>
          <p:cNvSpPr txBox="1"/>
          <p:nvPr/>
        </p:nvSpPr>
        <p:spPr>
          <a:xfrm>
            <a:off x="617073" y="3279048"/>
            <a:ext cx="2208297" cy="1200329"/>
          </a:xfrm>
          <a:prstGeom prst="rect">
            <a:avLst/>
          </a:prstGeom>
          <a:noFill/>
        </p:spPr>
        <p:txBody>
          <a:bodyPr wrap="none" rtlCol="0">
            <a:spAutoFit/>
          </a:bodyPr>
          <a:lstStyle/>
          <a:p>
            <a:r>
              <a:rPr lang="en-CA" dirty="0"/>
              <a:t>① Tuesday morning:</a:t>
            </a:r>
          </a:p>
          <a:p>
            <a:r>
              <a:rPr lang="en-CA" b="1" dirty="0"/>
              <a:t>Project organization</a:t>
            </a:r>
          </a:p>
          <a:p>
            <a:pPr marL="285750" indent="-285750">
              <a:buFont typeface="Arial" panose="020B0604020202020204" pitchFamily="34" charset="0"/>
              <a:buChar char="•"/>
            </a:pPr>
            <a:r>
              <a:rPr lang="en-CA" dirty="0"/>
              <a:t>Metadata files</a:t>
            </a:r>
          </a:p>
          <a:p>
            <a:pPr marL="285750" indent="-285750">
              <a:buFont typeface="Arial" panose="020B0604020202020204" pitchFamily="34" charset="0"/>
              <a:buChar char="•"/>
            </a:pPr>
            <a:r>
              <a:rPr lang="en-CA" dirty="0"/>
              <a:t>Open data</a:t>
            </a:r>
          </a:p>
        </p:txBody>
      </p:sp>
    </p:spTree>
    <p:extLst>
      <p:ext uri="{BB962C8B-B14F-4D97-AF65-F5344CB8AC3E}">
        <p14:creationId xmlns:p14="http://schemas.microsoft.com/office/powerpoint/2010/main" val="2842010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uakT4ZrByU88V8NLshbk6iQDtSU6A_LqDhedAd5d4_GUlFmJ6B5x1dcqdZKRPGm2tEeSM4VDHPzEjIlgFeXHy7Gus2dPPvBYaCjrVTJKbtgbkjAT0Jr2MofUWAtiaMZOinTobMhF6mg">
            <a:extLst>
              <a:ext uri="{FF2B5EF4-FFF2-40B4-BE49-F238E27FC236}">
                <a16:creationId xmlns:a16="http://schemas.microsoft.com/office/drawing/2014/main" id="{CAD4B656-0F41-4D6B-8ABB-ED29C2CF0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0" y="1278798"/>
            <a:ext cx="2562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lh4.googleusercontent.com/qGmNq_gbptuCzegUPl-uBs4ySkA1dfXX5opvfMWGzb4fdiOWwxmrqoOMBCfBngkVxZrHggKD3DGI7XlRYjzAt4v7ZfEksCf2-vtJ9cDWE39xymYwH1XpXFwyc18GYLHtknZK9cLgiMw">
            <a:extLst>
              <a:ext uri="{FF2B5EF4-FFF2-40B4-BE49-F238E27FC236}">
                <a16:creationId xmlns:a16="http://schemas.microsoft.com/office/drawing/2014/main" id="{A626BA71-44E3-4D4D-B83E-30B5B6988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43" y="2706881"/>
            <a:ext cx="1644857" cy="123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3TKNtv04LQ31cge5P6rvnzWSkgOP411JfXvqxexnoUa7yPBPkaOpSlZKBbiL5sHz7MuswxUvfMVuLba6wojckW9fVgcbo3cpzcATqVV2unEZ4etvn0jk0rpAT72LEGcAGWicr0gdwwo">
            <a:extLst>
              <a:ext uri="{FF2B5EF4-FFF2-40B4-BE49-F238E27FC236}">
                <a16:creationId xmlns:a16="http://schemas.microsoft.com/office/drawing/2014/main" id="{FE1569CA-5028-4B75-9A3D-1EABC9F0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31" y="1335360"/>
            <a:ext cx="1644069" cy="12317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5.googleusercontent.com/3eaeD_F4EVYTFYUwpS7ZVFoSUddRyGbQCDEfVWCdwdNiPIqLEkzyVdJgfsyH80-qsWnBLtVGmu902mMlnyyHwEQNB7Tr-OWFcP054mFRBs_2pP_oaIQJPdSz7JyuZoy1IwJAJzeU-EM">
            <a:extLst>
              <a:ext uri="{FF2B5EF4-FFF2-40B4-BE49-F238E27FC236}">
                <a16:creationId xmlns:a16="http://schemas.microsoft.com/office/drawing/2014/main" id="{7F17801A-1207-4F82-93D9-2CA7E4411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915" y="2456472"/>
            <a:ext cx="2121031" cy="15150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3.googleusercontent.com/9zJmP3KgedpKYX6GigwI9_vLDwT9cTJJUv5o32TvGr5df-GXOF_taiEEuwr53x_QUM0GaD5oLEhWGwMXcufjxjMFnttTduUer5Z_C6HK_LX0-qGZyj_2GjB18wax5Hplq6sf2oJTQ4M">
            <a:extLst>
              <a:ext uri="{FF2B5EF4-FFF2-40B4-BE49-F238E27FC236}">
                <a16:creationId xmlns:a16="http://schemas.microsoft.com/office/drawing/2014/main" id="{A5EFA470-AF5D-4A7D-8491-ED361813A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6" y="1363641"/>
            <a:ext cx="2801133" cy="1039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580C90-DD88-4B9F-BC1B-495854E1DFAD}"/>
              </a:ext>
            </a:extLst>
          </p:cNvPr>
          <p:cNvSpPr>
            <a:spLocks noGrp="1"/>
          </p:cNvSpPr>
          <p:nvPr>
            <p:ph idx="1"/>
          </p:nvPr>
        </p:nvSpPr>
        <p:spPr>
          <a:xfrm>
            <a:off x="440111" y="807530"/>
            <a:ext cx="8300958" cy="4351338"/>
          </a:xfrm>
        </p:spPr>
        <p:txBody>
          <a:bodyPr/>
          <a:lstStyle/>
          <a:p>
            <a:pPr marL="0" indent="0">
              <a:buNone/>
            </a:pPr>
            <a:r>
              <a:rPr lang="en-CA" dirty="0"/>
              <a:t>Set up project           Process data       Analyze &amp; visualize</a:t>
            </a:r>
          </a:p>
        </p:txBody>
      </p:sp>
      <p:pic>
        <p:nvPicPr>
          <p:cNvPr id="4108" name="Picture 12" descr="https://lh4.googleusercontent.com/xAP7ZcHtD2uo5VcfALGpz1wYrQ9vketFm7-JOSwHOH3YVmbl8d5pSeKPC8FnwRAbNgYR9Mp8nyzl7Dj6NDzfGUTFPPzdFTdBD48t2atKmX0OLHuyr4-SP-gm1XmWQqjwT2A6G-TZWSE">
            <a:extLst>
              <a:ext uri="{FF2B5EF4-FFF2-40B4-BE49-F238E27FC236}">
                <a16:creationId xmlns:a16="http://schemas.microsoft.com/office/drawing/2014/main" id="{0A741786-4365-4E19-ACCD-CF3119841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072" y="2496711"/>
            <a:ext cx="1247697" cy="1144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C43F12-2379-4532-9D99-86D3299FE6BF}"/>
              </a:ext>
            </a:extLst>
          </p:cNvPr>
          <p:cNvSpPr/>
          <p:nvPr/>
        </p:nvSpPr>
        <p:spPr>
          <a:xfrm>
            <a:off x="4453217" y="2367635"/>
            <a:ext cx="237566" cy="369332"/>
          </a:xfrm>
          <a:prstGeom prst="rect">
            <a:avLst/>
          </a:prstGeom>
        </p:spPr>
        <p:txBody>
          <a:bodyPr wrap="none">
            <a:spAutoFit/>
          </a:bodyPr>
          <a:lstStyle/>
          <a:p>
            <a:r>
              <a:rPr lang="en-CA" dirty="0"/>
              <a:t> </a:t>
            </a:r>
          </a:p>
        </p:txBody>
      </p:sp>
      <p:sp>
        <p:nvSpPr>
          <p:cNvPr id="8" name="Arrow: Right 7">
            <a:extLst>
              <a:ext uri="{FF2B5EF4-FFF2-40B4-BE49-F238E27FC236}">
                <a16:creationId xmlns:a16="http://schemas.microsoft.com/office/drawing/2014/main" id="{3E0A4646-1B35-4195-BBF2-7EB33F076F8B}"/>
              </a:ext>
            </a:extLst>
          </p:cNvPr>
          <p:cNvSpPr/>
          <p:nvPr/>
        </p:nvSpPr>
        <p:spPr>
          <a:xfrm>
            <a:off x="3016577"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5178A999-259C-4B87-8162-F380DFC8CB60}"/>
              </a:ext>
            </a:extLst>
          </p:cNvPr>
          <p:cNvSpPr/>
          <p:nvPr/>
        </p:nvSpPr>
        <p:spPr>
          <a:xfrm>
            <a:off x="5264548"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C12970F6-24CF-4B85-A3B3-36D29EFDE798}"/>
              </a:ext>
            </a:extLst>
          </p:cNvPr>
          <p:cNvSpPr txBox="1"/>
          <p:nvPr/>
        </p:nvSpPr>
        <p:spPr>
          <a:xfrm>
            <a:off x="2511399" y="5048470"/>
            <a:ext cx="3870251" cy="1754326"/>
          </a:xfrm>
          <a:prstGeom prst="rect">
            <a:avLst/>
          </a:prstGeom>
          <a:noFill/>
        </p:spPr>
        <p:txBody>
          <a:bodyPr wrap="square" rtlCol="0">
            <a:spAutoFit/>
          </a:bodyPr>
          <a:lstStyle/>
          <a:p>
            <a:r>
              <a:rPr lang="en-CA" dirty="0"/>
              <a:t>② Tuesday afternoon:</a:t>
            </a:r>
          </a:p>
          <a:p>
            <a:r>
              <a:rPr lang="en-CA" b="1" dirty="0"/>
              <a:t>Unix command line </a:t>
            </a:r>
          </a:p>
          <a:p>
            <a:pPr marL="285750" indent="-285750">
              <a:buFont typeface="Arial" panose="020B0604020202020204" pitchFamily="34" charset="0"/>
              <a:buChar char="•"/>
            </a:pPr>
            <a:r>
              <a:rPr lang="en-CA" dirty="0"/>
              <a:t>Fast,</a:t>
            </a:r>
          </a:p>
          <a:p>
            <a:pPr marL="285750" indent="-285750">
              <a:buFont typeface="Arial" panose="020B0604020202020204" pitchFamily="34" charset="0"/>
              <a:buChar char="•"/>
            </a:pPr>
            <a:r>
              <a:rPr lang="en-CA" dirty="0"/>
              <a:t>Repeatable &amp; </a:t>
            </a:r>
          </a:p>
          <a:p>
            <a:pPr marL="285750" indent="-285750">
              <a:buFont typeface="Arial" panose="020B0604020202020204" pitchFamily="34" charset="0"/>
              <a:buChar char="•"/>
            </a:pPr>
            <a:r>
              <a:rPr lang="en-CA" dirty="0"/>
              <a:t>Reproducible data processing</a:t>
            </a:r>
            <a:br>
              <a:rPr lang="en-CA" dirty="0"/>
            </a:br>
            <a:endParaRPr lang="en-CA" dirty="0"/>
          </a:p>
        </p:txBody>
      </p:sp>
      <p:pic>
        <p:nvPicPr>
          <p:cNvPr id="6146" name="Picture 2" descr="https://lh3.googleusercontent.com/g7Y9A2n_pCI7Q8VpyYujYiar_MFlMXqbSGkfXRL53j_jhCfi1T4A78kzCJwkboqobSGG6Qs83GvBqw3oXF9QrcUVc6KbAOhrx2Afke6QJw35L1XNuuNhW4O1eDHTtwayrScOF9Zq9wQ">
            <a:extLst>
              <a:ext uri="{FF2B5EF4-FFF2-40B4-BE49-F238E27FC236}">
                <a16:creationId xmlns:a16="http://schemas.microsoft.com/office/drawing/2014/main" id="{CA40F975-E32C-43F3-80BD-4D24213160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1" y="5098419"/>
            <a:ext cx="1700490" cy="133395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Up 4">
            <a:extLst>
              <a:ext uri="{FF2B5EF4-FFF2-40B4-BE49-F238E27FC236}">
                <a16:creationId xmlns:a16="http://schemas.microsoft.com/office/drawing/2014/main" id="{649C4F93-A7CF-42CC-9879-3355E4548F43}"/>
              </a:ext>
            </a:extLst>
          </p:cNvPr>
          <p:cNvSpPr/>
          <p:nvPr/>
        </p:nvSpPr>
        <p:spPr>
          <a:xfrm>
            <a:off x="2320599" y="4082018"/>
            <a:ext cx="1799211" cy="76911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ectangle 6">
            <a:extLst>
              <a:ext uri="{FF2B5EF4-FFF2-40B4-BE49-F238E27FC236}">
                <a16:creationId xmlns:a16="http://schemas.microsoft.com/office/drawing/2014/main" id="{6B7D61B2-0BB2-41C6-AC06-674564526FBF}"/>
              </a:ext>
            </a:extLst>
          </p:cNvPr>
          <p:cNvSpPr/>
          <p:nvPr/>
        </p:nvSpPr>
        <p:spPr>
          <a:xfrm>
            <a:off x="2320599" y="3091418"/>
            <a:ext cx="194400" cy="990600"/>
          </a:xfrm>
          <a:prstGeom prst="rect">
            <a:avLst/>
          </a:prstGeom>
          <a:solidFill>
            <a:srgbClr val="335B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98AF3DC2-AFA9-4058-8426-3FCE7774595F}"/>
              </a:ext>
            </a:extLst>
          </p:cNvPr>
          <p:cNvSpPr/>
          <p:nvPr/>
        </p:nvSpPr>
        <p:spPr>
          <a:xfrm>
            <a:off x="2320599" y="3982803"/>
            <a:ext cx="190800" cy="191264"/>
          </a:xfrm>
          <a:prstGeom prst="rect">
            <a:avLst/>
          </a:prstGeom>
          <a:solidFill>
            <a:srgbClr val="335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25344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uakT4ZrByU88V8NLshbk6iQDtSU6A_LqDhedAd5d4_GUlFmJ6B5x1dcqdZKRPGm2tEeSM4VDHPzEjIlgFeXHy7Gus2dPPvBYaCjrVTJKbtgbkjAT0Jr2MofUWAtiaMZOinTobMhF6mg">
            <a:extLst>
              <a:ext uri="{FF2B5EF4-FFF2-40B4-BE49-F238E27FC236}">
                <a16:creationId xmlns:a16="http://schemas.microsoft.com/office/drawing/2014/main" id="{CAD4B656-0F41-4D6B-8ABB-ED29C2CF0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0" y="1278798"/>
            <a:ext cx="2562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lh4.googleusercontent.com/qGmNq_gbptuCzegUPl-uBs4ySkA1dfXX5opvfMWGzb4fdiOWwxmrqoOMBCfBngkVxZrHggKD3DGI7XlRYjzAt4v7ZfEksCf2-vtJ9cDWE39xymYwH1XpXFwyc18GYLHtknZK9cLgiMw">
            <a:extLst>
              <a:ext uri="{FF2B5EF4-FFF2-40B4-BE49-F238E27FC236}">
                <a16:creationId xmlns:a16="http://schemas.microsoft.com/office/drawing/2014/main" id="{A626BA71-44E3-4D4D-B83E-30B5B6988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43" y="2706881"/>
            <a:ext cx="1644857" cy="123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3TKNtv04LQ31cge5P6rvnzWSkgOP411JfXvqxexnoUa7yPBPkaOpSlZKBbiL5sHz7MuswxUvfMVuLba6wojckW9fVgcbo3cpzcATqVV2unEZ4etvn0jk0rpAT72LEGcAGWicr0gdwwo">
            <a:extLst>
              <a:ext uri="{FF2B5EF4-FFF2-40B4-BE49-F238E27FC236}">
                <a16:creationId xmlns:a16="http://schemas.microsoft.com/office/drawing/2014/main" id="{FE1569CA-5028-4B75-9A3D-1EABC9F0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31" y="1335360"/>
            <a:ext cx="1644069" cy="12317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5.googleusercontent.com/3eaeD_F4EVYTFYUwpS7ZVFoSUddRyGbQCDEfVWCdwdNiPIqLEkzyVdJgfsyH80-qsWnBLtVGmu902mMlnyyHwEQNB7Tr-OWFcP054mFRBs_2pP_oaIQJPdSz7JyuZoy1IwJAJzeU-EM">
            <a:extLst>
              <a:ext uri="{FF2B5EF4-FFF2-40B4-BE49-F238E27FC236}">
                <a16:creationId xmlns:a16="http://schemas.microsoft.com/office/drawing/2014/main" id="{7F17801A-1207-4F82-93D9-2CA7E4411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915" y="2456472"/>
            <a:ext cx="2121031" cy="15150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3.googleusercontent.com/9zJmP3KgedpKYX6GigwI9_vLDwT9cTJJUv5o32TvGr5df-GXOF_taiEEuwr53x_QUM0GaD5oLEhWGwMXcufjxjMFnttTduUer5Z_C6HK_LX0-qGZyj_2GjB18wax5Hplq6sf2oJTQ4M">
            <a:extLst>
              <a:ext uri="{FF2B5EF4-FFF2-40B4-BE49-F238E27FC236}">
                <a16:creationId xmlns:a16="http://schemas.microsoft.com/office/drawing/2014/main" id="{A5EFA470-AF5D-4A7D-8491-ED361813A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6" y="1363641"/>
            <a:ext cx="2801133" cy="1039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580C90-DD88-4B9F-BC1B-495854E1DFAD}"/>
              </a:ext>
            </a:extLst>
          </p:cNvPr>
          <p:cNvSpPr>
            <a:spLocks noGrp="1"/>
          </p:cNvSpPr>
          <p:nvPr>
            <p:ph idx="1"/>
          </p:nvPr>
        </p:nvSpPr>
        <p:spPr>
          <a:xfrm>
            <a:off x="440111" y="807530"/>
            <a:ext cx="8300958" cy="4351338"/>
          </a:xfrm>
        </p:spPr>
        <p:txBody>
          <a:bodyPr/>
          <a:lstStyle/>
          <a:p>
            <a:pPr marL="0" indent="0">
              <a:buNone/>
            </a:pPr>
            <a:r>
              <a:rPr lang="en-CA" dirty="0"/>
              <a:t>Set up project           Process data       Analyze &amp; visualize</a:t>
            </a:r>
          </a:p>
        </p:txBody>
      </p:sp>
      <p:pic>
        <p:nvPicPr>
          <p:cNvPr id="4108" name="Picture 12" descr="https://lh4.googleusercontent.com/xAP7ZcHtD2uo5VcfALGpz1wYrQ9vketFm7-JOSwHOH3YVmbl8d5pSeKPC8FnwRAbNgYR9Mp8nyzl7Dj6NDzfGUTFPPzdFTdBD48t2atKmX0OLHuyr4-SP-gm1XmWQqjwT2A6G-TZWSE">
            <a:extLst>
              <a:ext uri="{FF2B5EF4-FFF2-40B4-BE49-F238E27FC236}">
                <a16:creationId xmlns:a16="http://schemas.microsoft.com/office/drawing/2014/main" id="{0A741786-4365-4E19-ACCD-CF3119841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072" y="2496711"/>
            <a:ext cx="1247697" cy="1144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C43F12-2379-4532-9D99-86D3299FE6BF}"/>
              </a:ext>
            </a:extLst>
          </p:cNvPr>
          <p:cNvSpPr/>
          <p:nvPr/>
        </p:nvSpPr>
        <p:spPr>
          <a:xfrm>
            <a:off x="4453217" y="2367635"/>
            <a:ext cx="237566" cy="369332"/>
          </a:xfrm>
          <a:prstGeom prst="rect">
            <a:avLst/>
          </a:prstGeom>
        </p:spPr>
        <p:txBody>
          <a:bodyPr wrap="none">
            <a:spAutoFit/>
          </a:bodyPr>
          <a:lstStyle/>
          <a:p>
            <a:r>
              <a:rPr lang="en-CA" dirty="0"/>
              <a:t> </a:t>
            </a:r>
          </a:p>
        </p:txBody>
      </p:sp>
      <p:sp>
        <p:nvSpPr>
          <p:cNvPr id="8" name="Arrow: Right 7">
            <a:extLst>
              <a:ext uri="{FF2B5EF4-FFF2-40B4-BE49-F238E27FC236}">
                <a16:creationId xmlns:a16="http://schemas.microsoft.com/office/drawing/2014/main" id="{3E0A4646-1B35-4195-BBF2-7EB33F076F8B}"/>
              </a:ext>
            </a:extLst>
          </p:cNvPr>
          <p:cNvSpPr/>
          <p:nvPr/>
        </p:nvSpPr>
        <p:spPr>
          <a:xfrm>
            <a:off x="3016577"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5178A999-259C-4B87-8162-F380DFC8CB60}"/>
              </a:ext>
            </a:extLst>
          </p:cNvPr>
          <p:cNvSpPr/>
          <p:nvPr/>
        </p:nvSpPr>
        <p:spPr>
          <a:xfrm>
            <a:off x="5264548"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C12970F6-24CF-4B85-A3B3-36D29EFDE798}"/>
              </a:ext>
            </a:extLst>
          </p:cNvPr>
          <p:cNvSpPr txBox="1"/>
          <p:nvPr/>
        </p:nvSpPr>
        <p:spPr>
          <a:xfrm>
            <a:off x="2809188" y="4010678"/>
            <a:ext cx="3739273" cy="2308324"/>
          </a:xfrm>
          <a:prstGeom prst="rect">
            <a:avLst/>
          </a:prstGeom>
          <a:noFill/>
        </p:spPr>
        <p:txBody>
          <a:bodyPr wrap="square" rtlCol="0">
            <a:spAutoFit/>
          </a:bodyPr>
          <a:lstStyle/>
          <a:p>
            <a:r>
              <a:rPr lang="en-CA" dirty="0"/>
              <a:t>③ Wednesday morning &amp; afternoon: </a:t>
            </a:r>
            <a:r>
              <a:rPr lang="en-CA" b="1" dirty="0"/>
              <a:t>Sequencing pipeline</a:t>
            </a:r>
          </a:p>
          <a:p>
            <a:pPr marL="285750" indent="-285750">
              <a:buFont typeface="Arial" panose="020B0604020202020204" pitchFamily="34" charset="0"/>
              <a:buChar char="•"/>
            </a:pPr>
            <a:r>
              <a:rPr lang="en-CA" dirty="0"/>
              <a:t>Quality control of read data</a:t>
            </a:r>
          </a:p>
          <a:p>
            <a:pPr marL="285750" indent="-285750">
              <a:buFont typeface="Arial" panose="020B0604020202020204" pitchFamily="34" charset="0"/>
              <a:buChar char="•"/>
            </a:pPr>
            <a:r>
              <a:rPr lang="en-CA" dirty="0"/>
              <a:t>Alignment to genome</a:t>
            </a:r>
          </a:p>
          <a:p>
            <a:pPr marL="285750" indent="-285750">
              <a:buFont typeface="Arial" panose="020B0604020202020204" pitchFamily="34" charset="0"/>
              <a:buChar char="•"/>
            </a:pPr>
            <a:r>
              <a:rPr lang="en-CA" dirty="0"/>
              <a:t>Variant calling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pic>
        <p:nvPicPr>
          <p:cNvPr id="8199" name="Picture 7" descr="https://lh4.googleusercontent.com/Hx2XKoPq9hv9MJDhrX38H7yllab4BZY3oFwIaYXrqHb7JYndHgU7iJPCu2OIZhWcNQnNjdJGgLJsbZrVAnmnr9Mz1iSjq5cuyky_GUbEg0kxHSf0HWHpq21uuHwmATwQf3HfpQkDRqo">
            <a:extLst>
              <a:ext uri="{FF2B5EF4-FFF2-40B4-BE49-F238E27FC236}">
                <a16:creationId xmlns:a16="http://schemas.microsoft.com/office/drawing/2014/main" id="{0974A380-5A6A-4083-B06A-AD0423AB4C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4239" y="4122317"/>
            <a:ext cx="1664949" cy="230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66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uakT4ZrByU88V8NLshbk6iQDtSU6A_LqDhedAd5d4_GUlFmJ6B5x1dcqdZKRPGm2tEeSM4VDHPzEjIlgFeXHy7Gus2dPPvBYaCjrVTJKbtgbkjAT0Jr2MofUWAtiaMZOinTobMhF6mg">
            <a:extLst>
              <a:ext uri="{FF2B5EF4-FFF2-40B4-BE49-F238E27FC236}">
                <a16:creationId xmlns:a16="http://schemas.microsoft.com/office/drawing/2014/main" id="{CAD4B656-0F41-4D6B-8ABB-ED29C2CF0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10" y="1278798"/>
            <a:ext cx="256222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lh4.googleusercontent.com/qGmNq_gbptuCzegUPl-uBs4ySkA1dfXX5opvfMWGzb4fdiOWwxmrqoOMBCfBngkVxZrHggKD3DGI7XlRYjzAt4v7ZfEksCf2-vtJ9cDWE39xymYwH1XpXFwyc18GYLHtknZK9cLgiMw">
            <a:extLst>
              <a:ext uri="{FF2B5EF4-FFF2-40B4-BE49-F238E27FC236}">
                <a16:creationId xmlns:a16="http://schemas.microsoft.com/office/drawing/2014/main" id="{A626BA71-44E3-4D4D-B83E-30B5B6988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43" y="2706881"/>
            <a:ext cx="1644857" cy="1231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3TKNtv04LQ31cge5P6rvnzWSkgOP411JfXvqxexnoUa7yPBPkaOpSlZKBbiL5sHz7MuswxUvfMVuLba6wojckW9fVgcbo3cpzcATqVV2unEZ4etvn0jk0rpAT72LEGcAGWicr0gdwwo">
            <a:extLst>
              <a:ext uri="{FF2B5EF4-FFF2-40B4-BE49-F238E27FC236}">
                <a16:creationId xmlns:a16="http://schemas.microsoft.com/office/drawing/2014/main" id="{FE1569CA-5028-4B75-9A3D-1EABC9F0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31" y="1335360"/>
            <a:ext cx="1644069" cy="12317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5.googleusercontent.com/3eaeD_F4EVYTFYUwpS7ZVFoSUddRyGbQCDEfVWCdwdNiPIqLEkzyVdJgfsyH80-qsWnBLtVGmu902mMlnyyHwEQNB7Tr-OWFcP054mFRBs_2pP_oaIQJPdSz7JyuZoy1IwJAJzeU-EM">
            <a:extLst>
              <a:ext uri="{FF2B5EF4-FFF2-40B4-BE49-F238E27FC236}">
                <a16:creationId xmlns:a16="http://schemas.microsoft.com/office/drawing/2014/main" id="{7F17801A-1207-4F82-93D9-2CA7E4411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915" y="2456472"/>
            <a:ext cx="2121031" cy="15150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3.googleusercontent.com/9zJmP3KgedpKYX6GigwI9_vLDwT9cTJJUv5o32TvGr5df-GXOF_taiEEuwr53x_QUM0GaD5oLEhWGwMXcufjxjMFnttTduUer5Z_C6HK_LX0-qGZyj_2GjB18wax5Hplq6sf2oJTQ4M">
            <a:extLst>
              <a:ext uri="{FF2B5EF4-FFF2-40B4-BE49-F238E27FC236}">
                <a16:creationId xmlns:a16="http://schemas.microsoft.com/office/drawing/2014/main" id="{A5EFA470-AF5D-4A7D-8491-ED361813A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6" y="1363641"/>
            <a:ext cx="2801133" cy="10393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2580C90-DD88-4B9F-BC1B-495854E1DFAD}"/>
              </a:ext>
            </a:extLst>
          </p:cNvPr>
          <p:cNvSpPr>
            <a:spLocks noGrp="1"/>
          </p:cNvSpPr>
          <p:nvPr>
            <p:ph idx="1"/>
          </p:nvPr>
        </p:nvSpPr>
        <p:spPr>
          <a:xfrm>
            <a:off x="440111" y="807530"/>
            <a:ext cx="8300958" cy="4351338"/>
          </a:xfrm>
        </p:spPr>
        <p:txBody>
          <a:bodyPr/>
          <a:lstStyle/>
          <a:p>
            <a:pPr marL="0" indent="0">
              <a:buNone/>
            </a:pPr>
            <a:r>
              <a:rPr lang="en-CA" dirty="0"/>
              <a:t>Set up project           Process data       Analyze &amp; visualize</a:t>
            </a:r>
          </a:p>
        </p:txBody>
      </p:sp>
      <p:pic>
        <p:nvPicPr>
          <p:cNvPr id="4108" name="Picture 12" descr="https://lh4.googleusercontent.com/xAP7ZcHtD2uo5VcfALGpz1wYrQ9vketFm7-JOSwHOH3YVmbl8d5pSeKPC8FnwRAbNgYR9Mp8nyzl7Dj6NDzfGUTFPPzdFTdBD48t2atKmX0OLHuyr4-SP-gm1XmWQqjwT2A6G-TZWSE">
            <a:extLst>
              <a:ext uri="{FF2B5EF4-FFF2-40B4-BE49-F238E27FC236}">
                <a16:creationId xmlns:a16="http://schemas.microsoft.com/office/drawing/2014/main" id="{0A741786-4365-4E19-ACCD-CF3119841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2072" y="2496711"/>
            <a:ext cx="1247697" cy="11445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C43F12-2379-4532-9D99-86D3299FE6BF}"/>
              </a:ext>
            </a:extLst>
          </p:cNvPr>
          <p:cNvSpPr/>
          <p:nvPr/>
        </p:nvSpPr>
        <p:spPr>
          <a:xfrm>
            <a:off x="4453217" y="2367635"/>
            <a:ext cx="237566" cy="369332"/>
          </a:xfrm>
          <a:prstGeom prst="rect">
            <a:avLst/>
          </a:prstGeom>
        </p:spPr>
        <p:txBody>
          <a:bodyPr wrap="none">
            <a:spAutoFit/>
          </a:bodyPr>
          <a:lstStyle/>
          <a:p>
            <a:r>
              <a:rPr lang="en-CA" dirty="0"/>
              <a:t> </a:t>
            </a:r>
          </a:p>
        </p:txBody>
      </p:sp>
      <p:sp>
        <p:nvSpPr>
          <p:cNvPr id="8" name="Arrow: Right 7">
            <a:extLst>
              <a:ext uri="{FF2B5EF4-FFF2-40B4-BE49-F238E27FC236}">
                <a16:creationId xmlns:a16="http://schemas.microsoft.com/office/drawing/2014/main" id="{3E0A4646-1B35-4195-BBF2-7EB33F076F8B}"/>
              </a:ext>
            </a:extLst>
          </p:cNvPr>
          <p:cNvSpPr/>
          <p:nvPr/>
        </p:nvSpPr>
        <p:spPr>
          <a:xfrm>
            <a:off x="3016577"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5178A999-259C-4B87-8162-F380DFC8CB60}"/>
              </a:ext>
            </a:extLst>
          </p:cNvPr>
          <p:cNvSpPr/>
          <p:nvPr/>
        </p:nvSpPr>
        <p:spPr>
          <a:xfrm>
            <a:off x="5264548" y="2378492"/>
            <a:ext cx="407256" cy="343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E300E9B2-DCEB-496E-8CDD-A3F5CE2C6D49}"/>
              </a:ext>
            </a:extLst>
          </p:cNvPr>
          <p:cNvSpPr txBox="1"/>
          <p:nvPr/>
        </p:nvSpPr>
        <p:spPr>
          <a:xfrm>
            <a:off x="5892977" y="4065243"/>
            <a:ext cx="2689582" cy="1477328"/>
          </a:xfrm>
          <a:prstGeom prst="rect">
            <a:avLst/>
          </a:prstGeom>
          <a:noFill/>
        </p:spPr>
        <p:txBody>
          <a:bodyPr wrap="none" rtlCol="0">
            <a:spAutoFit/>
          </a:bodyPr>
          <a:lstStyle/>
          <a:p>
            <a:r>
              <a:rPr lang="en-CA" dirty="0"/>
              <a:t>④ Wednesday afternoon:</a:t>
            </a:r>
          </a:p>
          <a:p>
            <a:r>
              <a:rPr lang="en-CA" b="1" dirty="0"/>
              <a:t>Data analysis with R</a:t>
            </a:r>
          </a:p>
          <a:p>
            <a:pPr marL="285750" indent="-285750">
              <a:buFont typeface="Arial" panose="020B0604020202020204" pitchFamily="34" charset="0"/>
              <a:buChar char="•"/>
            </a:pPr>
            <a:r>
              <a:rPr lang="en-CA" dirty="0"/>
              <a:t>Manipulate data tables</a:t>
            </a:r>
          </a:p>
          <a:p>
            <a:pPr marL="285750" indent="-285750">
              <a:buFont typeface="Arial" panose="020B0604020202020204" pitchFamily="34" charset="0"/>
              <a:buChar char="•"/>
            </a:pPr>
            <a:r>
              <a:rPr lang="en-CA" dirty="0" err="1"/>
              <a:t>ddpyr</a:t>
            </a:r>
            <a:endParaRPr lang="en-CA" dirty="0"/>
          </a:p>
          <a:p>
            <a:pPr marL="285750" indent="-285750">
              <a:buFont typeface="Arial" panose="020B0604020202020204" pitchFamily="34" charset="0"/>
              <a:buChar char="•"/>
            </a:pPr>
            <a:r>
              <a:rPr lang="en-CA" dirty="0"/>
              <a:t>Make plots</a:t>
            </a:r>
          </a:p>
        </p:txBody>
      </p:sp>
    </p:spTree>
    <p:extLst>
      <p:ext uri="{BB962C8B-B14F-4D97-AF65-F5344CB8AC3E}">
        <p14:creationId xmlns:p14="http://schemas.microsoft.com/office/powerpoint/2010/main" val="243210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10;&#10;Description generated with high confidence">
            <a:extLst>
              <a:ext uri="{FF2B5EF4-FFF2-40B4-BE49-F238E27FC236}">
                <a16:creationId xmlns:a16="http://schemas.microsoft.com/office/drawing/2014/main" id="{6F5D5B2D-C322-4434-97F6-52AE3BFF7EC1}"/>
              </a:ext>
            </a:extLst>
          </p:cNvPr>
          <p:cNvPicPr>
            <a:picLocks noChangeAspect="1"/>
          </p:cNvPicPr>
          <p:nvPr/>
        </p:nvPicPr>
        <p:blipFill rotWithShape="1">
          <a:blip r:embed="rId2">
            <a:extLst>
              <a:ext uri="{28A0092B-C50C-407E-A947-70E740481C1C}">
                <a14:useLocalDpi xmlns:a14="http://schemas.microsoft.com/office/drawing/2010/main" val="0"/>
              </a:ext>
            </a:extLst>
          </a:blip>
          <a:srcRect r="-265"/>
          <a:stretch/>
        </p:blipFill>
        <p:spPr>
          <a:xfrm>
            <a:off x="495300" y="0"/>
            <a:ext cx="8724900" cy="6878424"/>
          </a:xfrm>
          <a:prstGeom prst="rect">
            <a:avLst/>
          </a:prstGeom>
          <a:noFill/>
          <a:effectLst>
            <a:outerShdw blurRad="50800" dist="50800" dir="5400000" algn="ctr" rotWithShape="0">
              <a:srgbClr val="000000"/>
            </a:outerShdw>
          </a:effectLst>
        </p:spPr>
      </p:pic>
      <p:sp>
        <p:nvSpPr>
          <p:cNvPr id="10" name="Rectangle 9">
            <a:extLst>
              <a:ext uri="{FF2B5EF4-FFF2-40B4-BE49-F238E27FC236}">
                <a16:creationId xmlns:a16="http://schemas.microsoft.com/office/drawing/2014/main" id="{95DC0BFE-90D4-4B9E-A18B-CAE2C9FFD8B2}"/>
              </a:ext>
            </a:extLst>
          </p:cNvPr>
          <p:cNvSpPr/>
          <p:nvPr/>
        </p:nvSpPr>
        <p:spPr>
          <a:xfrm>
            <a:off x="462541" y="13779"/>
            <a:ext cx="8726400" cy="68796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D1F06FE5-6D59-471B-B89B-76F65E44F1E8}"/>
              </a:ext>
            </a:extLst>
          </p:cNvPr>
          <p:cNvSpPr/>
          <p:nvPr/>
        </p:nvSpPr>
        <p:spPr>
          <a:xfrm>
            <a:off x="-16080" y="0"/>
            <a:ext cx="655200" cy="68682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4" name="Picture 13">
            <a:extLst>
              <a:ext uri="{FF2B5EF4-FFF2-40B4-BE49-F238E27FC236}">
                <a16:creationId xmlns:a16="http://schemas.microsoft.com/office/drawing/2014/main" id="{1570F5A2-09A5-4AC9-AE5E-537322496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64" y="551302"/>
            <a:ext cx="1520436" cy="954248"/>
          </a:xfrm>
          <a:prstGeom prst="rect">
            <a:avLst/>
          </a:prstGeom>
        </p:spPr>
      </p:pic>
      <p:sp>
        <p:nvSpPr>
          <p:cNvPr id="11" name="Title 1">
            <a:extLst>
              <a:ext uri="{FF2B5EF4-FFF2-40B4-BE49-F238E27FC236}">
                <a16:creationId xmlns:a16="http://schemas.microsoft.com/office/drawing/2014/main" id="{60E119A9-2ACB-42CD-B33E-B0B0C2D5A873}"/>
              </a:ext>
            </a:extLst>
          </p:cNvPr>
          <p:cNvSpPr txBox="1">
            <a:spLocks/>
          </p:cNvSpPr>
          <p:nvPr/>
        </p:nvSpPr>
        <p:spPr>
          <a:xfrm>
            <a:off x="1080000" y="533400"/>
            <a:ext cx="7014890" cy="6019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800" b="1" dirty="0">
                <a:solidFill>
                  <a:schemeClr val="accent1">
                    <a:lumMod val="50000"/>
                  </a:schemeClr>
                </a:solidFill>
              </a:rPr>
              <a:t>Data Carpentry Genomics</a:t>
            </a:r>
          </a:p>
          <a:p>
            <a:r>
              <a:rPr lang="en-CA" sz="4800" b="1" dirty="0">
                <a:solidFill>
                  <a:schemeClr val="accent1">
                    <a:lumMod val="50000"/>
                  </a:schemeClr>
                </a:solidFill>
              </a:rPr>
              <a:t>Introduction</a:t>
            </a:r>
            <a:br>
              <a:rPr lang="en-CA" sz="4800" b="1" dirty="0">
                <a:solidFill>
                  <a:schemeClr val="accent1">
                    <a:lumMod val="50000"/>
                  </a:schemeClr>
                </a:solidFill>
              </a:rPr>
            </a:br>
            <a:br>
              <a:rPr lang="en-CA" sz="4800" b="1" dirty="0">
                <a:solidFill>
                  <a:schemeClr val="accent1">
                    <a:lumMod val="50000"/>
                  </a:schemeClr>
                </a:solidFill>
              </a:rPr>
            </a:br>
            <a:endParaRPr lang="en-CA" sz="2800" dirty="0">
              <a:solidFill>
                <a:schemeClr val="accent1">
                  <a:lumMod val="50000"/>
                </a:schemeClr>
              </a:solidFill>
              <a:latin typeface="+mn-lt"/>
            </a:endParaRPr>
          </a:p>
        </p:txBody>
      </p:sp>
      <p:sp>
        <p:nvSpPr>
          <p:cNvPr id="6" name="TextBox 5">
            <a:extLst>
              <a:ext uri="{FF2B5EF4-FFF2-40B4-BE49-F238E27FC236}">
                <a16:creationId xmlns:a16="http://schemas.microsoft.com/office/drawing/2014/main" id="{60A0A24F-F331-40A5-8319-DFA223EC6F4D}"/>
              </a:ext>
            </a:extLst>
          </p:cNvPr>
          <p:cNvSpPr txBox="1"/>
          <p:nvPr/>
        </p:nvSpPr>
        <p:spPr>
          <a:xfrm>
            <a:off x="1080000" y="3742441"/>
            <a:ext cx="5113410" cy="1384995"/>
          </a:xfrm>
          <a:prstGeom prst="rect">
            <a:avLst/>
          </a:prstGeom>
          <a:noFill/>
        </p:spPr>
        <p:txBody>
          <a:bodyPr wrap="square" rtlCol="0">
            <a:spAutoFit/>
          </a:bodyPr>
          <a:lstStyle/>
          <a:p>
            <a:pPr marL="457200" indent="-457200">
              <a:buFont typeface="Arial" panose="020B0604020202020204" pitchFamily="34" charset="0"/>
              <a:buChar char="•"/>
            </a:pPr>
            <a:r>
              <a:rPr lang="en-CA" sz="2800" dirty="0">
                <a:solidFill>
                  <a:schemeClr val="tx1">
                    <a:lumMod val="95000"/>
                    <a:lumOff val="5000"/>
                  </a:schemeClr>
                </a:solidFill>
              </a:rPr>
              <a:t>Experimental data</a:t>
            </a:r>
          </a:p>
          <a:p>
            <a:pPr marL="457200" indent="-457200">
              <a:buFont typeface="Arial" panose="020B0604020202020204" pitchFamily="34" charset="0"/>
              <a:buChar char="•"/>
            </a:pPr>
            <a:r>
              <a:rPr lang="en-CA" sz="2800" dirty="0">
                <a:solidFill>
                  <a:schemeClr val="bg2">
                    <a:lumMod val="90000"/>
                  </a:schemeClr>
                </a:solidFill>
              </a:rPr>
              <a:t>Workshop overview </a:t>
            </a:r>
          </a:p>
          <a:p>
            <a:pPr marL="457200" indent="-457200">
              <a:buFont typeface="Arial" panose="020B0604020202020204" pitchFamily="34" charset="0"/>
              <a:buChar char="•"/>
            </a:pPr>
            <a:endParaRPr lang="en-CA" sz="2800" dirty="0"/>
          </a:p>
        </p:txBody>
      </p:sp>
    </p:spTree>
    <p:extLst>
      <p:ext uri="{BB962C8B-B14F-4D97-AF65-F5344CB8AC3E}">
        <p14:creationId xmlns:p14="http://schemas.microsoft.com/office/powerpoint/2010/main" val="3096695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object&#10;&#10;Description generated with high confidence">
            <a:extLst>
              <a:ext uri="{FF2B5EF4-FFF2-40B4-BE49-F238E27FC236}">
                <a16:creationId xmlns:a16="http://schemas.microsoft.com/office/drawing/2014/main" id="{6F5D5B2D-C322-4434-97F6-52AE3BFF7EC1}"/>
              </a:ext>
            </a:extLst>
          </p:cNvPr>
          <p:cNvPicPr>
            <a:picLocks noChangeAspect="1"/>
          </p:cNvPicPr>
          <p:nvPr/>
        </p:nvPicPr>
        <p:blipFill rotWithShape="1">
          <a:blip r:embed="rId2">
            <a:extLst>
              <a:ext uri="{28A0092B-C50C-407E-A947-70E740481C1C}">
                <a14:useLocalDpi xmlns:a14="http://schemas.microsoft.com/office/drawing/2010/main" val="0"/>
              </a:ext>
            </a:extLst>
          </a:blip>
          <a:srcRect r="-265"/>
          <a:stretch/>
        </p:blipFill>
        <p:spPr>
          <a:xfrm>
            <a:off x="495300" y="0"/>
            <a:ext cx="8724900" cy="6878424"/>
          </a:xfrm>
          <a:prstGeom prst="rect">
            <a:avLst/>
          </a:prstGeom>
          <a:noFill/>
          <a:effectLst>
            <a:outerShdw blurRad="50800" dist="50800" dir="5400000" algn="ctr" rotWithShape="0">
              <a:srgbClr val="000000"/>
            </a:outerShdw>
          </a:effectLst>
        </p:spPr>
      </p:pic>
      <p:sp>
        <p:nvSpPr>
          <p:cNvPr id="10" name="Rectangle 9">
            <a:extLst>
              <a:ext uri="{FF2B5EF4-FFF2-40B4-BE49-F238E27FC236}">
                <a16:creationId xmlns:a16="http://schemas.microsoft.com/office/drawing/2014/main" id="{95DC0BFE-90D4-4B9E-A18B-CAE2C9FFD8B2}"/>
              </a:ext>
            </a:extLst>
          </p:cNvPr>
          <p:cNvSpPr/>
          <p:nvPr/>
        </p:nvSpPr>
        <p:spPr>
          <a:xfrm>
            <a:off x="462541" y="13779"/>
            <a:ext cx="8726400" cy="68796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D1F06FE5-6D59-471B-B89B-76F65E44F1E8}"/>
              </a:ext>
            </a:extLst>
          </p:cNvPr>
          <p:cNvSpPr/>
          <p:nvPr/>
        </p:nvSpPr>
        <p:spPr>
          <a:xfrm>
            <a:off x="-16080" y="0"/>
            <a:ext cx="655200" cy="686821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4" name="Picture 13">
            <a:extLst>
              <a:ext uri="{FF2B5EF4-FFF2-40B4-BE49-F238E27FC236}">
                <a16:creationId xmlns:a16="http://schemas.microsoft.com/office/drawing/2014/main" id="{1570F5A2-09A5-4AC9-AE5E-537322496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264" y="551302"/>
            <a:ext cx="1520436" cy="954248"/>
          </a:xfrm>
          <a:prstGeom prst="rect">
            <a:avLst/>
          </a:prstGeom>
        </p:spPr>
      </p:pic>
      <p:sp>
        <p:nvSpPr>
          <p:cNvPr id="4" name="Title 3">
            <a:extLst>
              <a:ext uri="{FF2B5EF4-FFF2-40B4-BE49-F238E27FC236}">
                <a16:creationId xmlns:a16="http://schemas.microsoft.com/office/drawing/2014/main" id="{5B74E770-81E5-45C2-8F62-1C593143C99E}"/>
              </a:ext>
            </a:extLst>
          </p:cNvPr>
          <p:cNvSpPr>
            <a:spLocks noGrp="1"/>
          </p:cNvSpPr>
          <p:nvPr>
            <p:ph type="title"/>
          </p:nvPr>
        </p:nvSpPr>
        <p:spPr>
          <a:xfrm>
            <a:off x="1080000" y="360000"/>
            <a:ext cx="6783150" cy="1325563"/>
          </a:xfrm>
        </p:spPr>
        <p:txBody>
          <a:bodyPr>
            <a:normAutofit/>
          </a:bodyPr>
          <a:lstStyle/>
          <a:p>
            <a:r>
              <a:rPr lang="en-CA" sz="4800" b="1" dirty="0">
                <a:solidFill>
                  <a:schemeClr val="accent1">
                    <a:lumMod val="50000"/>
                  </a:schemeClr>
                </a:solidFill>
              </a:rPr>
              <a:t>References</a:t>
            </a:r>
            <a:endParaRPr lang="en-CA" sz="4800" dirty="0"/>
          </a:p>
        </p:txBody>
      </p:sp>
      <p:sp>
        <p:nvSpPr>
          <p:cNvPr id="6" name="TextBox 5">
            <a:extLst>
              <a:ext uri="{FF2B5EF4-FFF2-40B4-BE49-F238E27FC236}">
                <a16:creationId xmlns:a16="http://schemas.microsoft.com/office/drawing/2014/main" id="{F5E0FF94-C25E-4FC6-9834-D6FC0127B506}"/>
              </a:ext>
            </a:extLst>
          </p:cNvPr>
          <p:cNvSpPr txBox="1"/>
          <p:nvPr/>
        </p:nvSpPr>
        <p:spPr>
          <a:xfrm>
            <a:off x="1080000" y="1380912"/>
            <a:ext cx="7690859" cy="7171194"/>
          </a:xfrm>
          <a:prstGeom prst="rect">
            <a:avLst/>
          </a:prstGeom>
          <a:noFill/>
        </p:spPr>
        <p:txBody>
          <a:bodyPr wrap="square" rtlCol="0">
            <a:spAutoFit/>
          </a:bodyPr>
          <a:lstStyle/>
          <a:p>
            <a:pPr marL="457200" indent="-457200">
              <a:buFont typeface="Arial" panose="020B0604020202020204" pitchFamily="34" charset="0"/>
              <a:buChar char="•"/>
            </a:pPr>
            <a:r>
              <a:rPr lang="en-CA" sz="2800" b="1" dirty="0" err="1">
                <a:solidFill>
                  <a:schemeClr val="tx1">
                    <a:lumMod val="95000"/>
                    <a:lumOff val="5000"/>
                  </a:schemeClr>
                </a:solidFill>
                <a:latin typeface="+mj-lt"/>
              </a:rPr>
              <a:t>Asd</a:t>
            </a:r>
            <a:endParaRPr lang="en-CA" sz="2800" b="1" dirty="0">
              <a:solidFill>
                <a:schemeClr val="tx1">
                  <a:lumMod val="95000"/>
                  <a:lumOff val="5000"/>
                </a:schemeClr>
              </a:solidFill>
              <a:latin typeface="+mj-lt"/>
            </a:endParaRPr>
          </a:p>
          <a:p>
            <a:pPr marL="457200" indent="-457200">
              <a:buFont typeface="Arial" panose="020B0604020202020204" pitchFamily="34" charset="0"/>
              <a:buChar char="•"/>
            </a:pPr>
            <a:endParaRPr lang="en-CA" sz="2800" b="1" dirty="0">
              <a:solidFill>
                <a:schemeClr val="tx1">
                  <a:lumMod val="95000"/>
                  <a:lumOff val="5000"/>
                </a:schemeClr>
              </a:solidFill>
              <a:latin typeface="+mj-lt"/>
            </a:endParaRPr>
          </a:p>
          <a:p>
            <a:endParaRPr lang="en-CA" sz="2800" b="1" dirty="0">
              <a:solidFill>
                <a:schemeClr val="tx1">
                  <a:lumMod val="95000"/>
                  <a:lumOff val="5000"/>
                </a:schemeClr>
              </a:solidFill>
              <a:latin typeface="+mj-lt"/>
            </a:endParaRPr>
          </a:p>
          <a:p>
            <a:pPr marL="457200" indent="-457200">
              <a:buFont typeface="Arial" panose="020B0604020202020204" pitchFamily="34" charset="0"/>
              <a:buChar char="•"/>
            </a:pPr>
            <a:endParaRPr lang="en-CA" sz="2000" dirty="0">
              <a:solidFill>
                <a:schemeClr val="tx1">
                  <a:lumMod val="95000"/>
                  <a:lumOff val="5000"/>
                </a:schemeClr>
              </a:solidFill>
              <a:hlinkClick r:id="rId4"/>
            </a:endParaRPr>
          </a:p>
          <a:p>
            <a:pPr marL="457200" indent="-457200">
              <a:buFont typeface="Arial" panose="020B0604020202020204" pitchFamily="34" charset="0"/>
              <a:buChar char="•"/>
            </a:pPr>
            <a:r>
              <a:rPr lang="en-CA" sz="1600" dirty="0">
                <a:solidFill>
                  <a:schemeClr val="tx1">
                    <a:lumMod val="95000"/>
                    <a:lumOff val="5000"/>
                  </a:schemeClr>
                </a:solidFill>
                <a:hlinkClick r:id="rId4"/>
              </a:rPr>
              <a:t>https://commons.wikimedia.org/wiki/File:EscherichiaColi_NIAID.jpg</a:t>
            </a:r>
            <a:endParaRPr lang="en-CA" sz="1600" dirty="0">
              <a:solidFill>
                <a:schemeClr val="tx1">
                  <a:lumMod val="95000"/>
                  <a:lumOff val="5000"/>
                </a:schemeClr>
              </a:solidFill>
            </a:endParaRPr>
          </a:p>
          <a:p>
            <a:pPr marL="457200" indent="-457200">
              <a:buFont typeface="Arial" panose="020B0604020202020204" pitchFamily="34" charset="0"/>
              <a:buChar char="•"/>
            </a:pPr>
            <a:r>
              <a:rPr lang="en-CA" sz="1600" dirty="0">
                <a:solidFill>
                  <a:schemeClr val="tx1">
                    <a:lumMod val="95000"/>
                    <a:lumOff val="5000"/>
                  </a:schemeClr>
                </a:solidFill>
                <a:hlinkClick r:id="rId5"/>
              </a:rPr>
              <a:t>https://en.wikipedia.org/wiki/E._coli_long-term_evolution_experiment#/media/File:Lenski%27s_12_long-term_lines_of_E._coli_on_25_June_2008.jpg</a:t>
            </a:r>
            <a:endParaRPr lang="en-CA" sz="1600" dirty="0">
              <a:solidFill>
                <a:schemeClr val="tx1">
                  <a:lumMod val="95000"/>
                  <a:lumOff val="5000"/>
                </a:schemeClr>
              </a:solidFill>
            </a:endParaRPr>
          </a:p>
          <a:p>
            <a:pPr marL="457200" indent="-457200">
              <a:buFont typeface="Arial" panose="020B0604020202020204" pitchFamily="34" charset="0"/>
              <a:buChar char="•"/>
            </a:pPr>
            <a:r>
              <a:rPr lang="en-CA" sz="1600" dirty="0">
                <a:solidFill>
                  <a:schemeClr val="tx1">
                    <a:lumMod val="95000"/>
                    <a:lumOff val="5000"/>
                  </a:schemeClr>
                </a:solidFill>
              </a:rPr>
              <a:t>Richard E. Lenski Twitter feed: </a:t>
            </a:r>
            <a:r>
              <a:rPr lang="en-CA" sz="1600" dirty="0">
                <a:solidFill>
                  <a:schemeClr val="tx1">
                    <a:lumMod val="95000"/>
                    <a:lumOff val="5000"/>
                  </a:schemeClr>
                </a:solidFill>
                <a:hlinkClick r:id="rId6"/>
              </a:rPr>
              <a:t>https://twitter.com/RELenski/status/967431687260065792</a:t>
            </a:r>
            <a:endParaRPr lang="en-CA" sz="1600" dirty="0">
              <a:solidFill>
                <a:schemeClr val="tx1">
                  <a:lumMod val="95000"/>
                  <a:lumOff val="5000"/>
                </a:schemeClr>
              </a:solidFill>
            </a:endParaRPr>
          </a:p>
          <a:p>
            <a:pPr marL="457200" indent="-457200">
              <a:buFont typeface="Arial" panose="020B0604020202020204" pitchFamily="34" charset="0"/>
              <a:buChar char="•"/>
            </a:pPr>
            <a:r>
              <a:rPr lang="en-CA" sz="1600" dirty="0">
                <a:solidFill>
                  <a:schemeClr val="tx1">
                    <a:lumMod val="95000"/>
                    <a:lumOff val="5000"/>
                  </a:schemeClr>
                </a:solidFill>
                <a:hlinkClick r:id="rId7"/>
              </a:rPr>
              <a:t>https://www.researchgate.net/figure/Petri-plates-aplenty-Former-student-now-postdoc-Zachary-Blount-and-Richard-Lenski_fig2_279308783</a:t>
            </a:r>
            <a:endParaRPr lang="en-CA" sz="1600" dirty="0">
              <a:solidFill>
                <a:schemeClr val="tx1">
                  <a:lumMod val="95000"/>
                  <a:lumOff val="5000"/>
                </a:schemeClr>
              </a:solidFill>
            </a:endParaRPr>
          </a:p>
          <a:p>
            <a:pPr marL="457200" indent="-457200">
              <a:buFont typeface="Arial" panose="020B0604020202020204" pitchFamily="34" charset="0"/>
              <a:buChar char="•"/>
            </a:pPr>
            <a:r>
              <a:rPr lang="en-CA" sz="1600" dirty="0"/>
              <a:t>Laurence A. Moran blog: </a:t>
            </a:r>
            <a:r>
              <a:rPr lang="en-CA" sz="1600" dirty="0">
                <a:hlinkClick r:id="rId8"/>
              </a:rPr>
              <a:t>https://sandwalk.blogspot.ca/2013/12/lenskis-long-term-evolution-experiment.html</a:t>
            </a:r>
            <a:endParaRPr lang="en-CA" sz="1600" dirty="0"/>
          </a:p>
          <a:p>
            <a:pPr marL="457200" indent="-457200">
              <a:buFont typeface="Arial" panose="020B0604020202020204" pitchFamily="34" charset="0"/>
              <a:buChar char="•"/>
            </a:pPr>
            <a:r>
              <a:rPr lang="en-CA" sz="1600" dirty="0"/>
              <a:t>ZD Blount et al. </a:t>
            </a:r>
            <a:r>
              <a:rPr lang="en-CA" sz="1600" i="1" dirty="0"/>
              <a:t>Nature </a:t>
            </a:r>
            <a:r>
              <a:rPr lang="en-CA" sz="1600" dirty="0"/>
              <a:t>489, 513–518 (2012)</a:t>
            </a:r>
          </a:p>
          <a:p>
            <a:pPr marL="457200" indent="-457200">
              <a:buFont typeface="Arial" panose="020B0604020202020204" pitchFamily="34" charset="0"/>
              <a:buChar char="•"/>
            </a:pPr>
            <a:r>
              <a:rPr lang="en-CA" sz="1600" dirty="0"/>
              <a:t>D. Leon et al. </a:t>
            </a:r>
            <a:r>
              <a:rPr lang="en-CA" sz="1600" i="1" dirty="0"/>
              <a:t>PLOS Genetics </a:t>
            </a:r>
            <a:r>
              <a:rPr lang="en-CA" sz="1600" dirty="0"/>
              <a:t>(2018)</a:t>
            </a:r>
          </a:p>
          <a:p>
            <a:pPr marL="457200" indent="-457200">
              <a:buFont typeface="Arial" panose="020B0604020202020204" pitchFamily="34" charset="0"/>
              <a:buChar char="•"/>
            </a:pPr>
            <a:r>
              <a:rPr lang="en-CA" sz="1600" dirty="0">
                <a:hlinkClick r:id="rId9"/>
              </a:rPr>
              <a:t>http://www.molecularecologist.com/2014/12/migration-routes-as-circos-plots-in-r/</a:t>
            </a:r>
            <a:endParaRPr lang="en-CA" sz="1600" dirty="0"/>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endParaRPr lang="en-CA" dirty="0">
              <a:solidFill>
                <a:srgbClr val="595959"/>
              </a:solidFill>
            </a:endParaRP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endParaRPr lang="en-CA" sz="2000" dirty="0">
              <a:solidFill>
                <a:schemeClr val="tx1">
                  <a:lumMod val="95000"/>
                  <a:lumOff val="5000"/>
                </a:schemeClr>
              </a:solidFill>
            </a:endParaRPr>
          </a:p>
          <a:p>
            <a:pPr marL="457200" indent="-457200">
              <a:buFont typeface="Arial" panose="020B0604020202020204" pitchFamily="34" charset="0"/>
              <a:buChar char="•"/>
            </a:pPr>
            <a:endParaRPr lang="en-CA" sz="2800" b="1" dirty="0">
              <a:solidFill>
                <a:schemeClr val="tx1">
                  <a:lumMod val="95000"/>
                  <a:lumOff val="5000"/>
                </a:schemeClr>
              </a:solidFill>
              <a:latin typeface="+mj-lt"/>
            </a:endParaRPr>
          </a:p>
          <a:p>
            <a:endParaRPr lang="en-CA" sz="2800" b="1" dirty="0">
              <a:solidFill>
                <a:schemeClr val="tx1">
                  <a:lumMod val="95000"/>
                  <a:lumOff val="5000"/>
                </a:schemeClr>
              </a:solidFill>
              <a:latin typeface="+mj-lt"/>
            </a:endParaRPr>
          </a:p>
        </p:txBody>
      </p:sp>
      <p:pic>
        <p:nvPicPr>
          <p:cNvPr id="8" name="Picture 7" descr="short115px.png">
            <a:extLst>
              <a:ext uri="{FF2B5EF4-FFF2-40B4-BE49-F238E27FC236}">
                <a16:creationId xmlns:a16="http://schemas.microsoft.com/office/drawing/2014/main" id="{AE234892-BDEF-4784-8089-DC70488740A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477279" y="1419482"/>
            <a:ext cx="3889303" cy="993933"/>
          </a:xfrm>
          <a:prstGeom prst="rect">
            <a:avLst/>
          </a:prstGeom>
        </p:spPr>
      </p:pic>
      <p:sp>
        <p:nvSpPr>
          <p:cNvPr id="11" name="TextBox 8">
            <a:extLst>
              <a:ext uri="{FF2B5EF4-FFF2-40B4-BE49-F238E27FC236}">
                <a16:creationId xmlns:a16="http://schemas.microsoft.com/office/drawing/2014/main" id="{9E68C199-4142-4737-9682-51EC8A783664}"/>
              </a:ext>
            </a:extLst>
          </p:cNvPr>
          <p:cNvSpPr txBox="1"/>
          <p:nvPr/>
        </p:nvSpPr>
        <p:spPr>
          <a:xfrm>
            <a:off x="1477279" y="2419852"/>
            <a:ext cx="38893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0000"/>
                </a:solidFill>
                <a:hlinkClick r:id="rId11"/>
              </a:rPr>
              <a:t>http://www.evo-ed.com</a:t>
            </a:r>
            <a:endParaRPr lang="en-US" dirty="0">
              <a:solidFill>
                <a:srgbClr val="000000"/>
              </a:solidFill>
            </a:endParaRPr>
          </a:p>
        </p:txBody>
      </p:sp>
    </p:spTree>
    <p:extLst>
      <p:ext uri="{BB962C8B-B14F-4D97-AF65-F5344CB8AC3E}">
        <p14:creationId xmlns:p14="http://schemas.microsoft.com/office/powerpoint/2010/main" val="241005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6858000"/>
          </a:xfrm>
        </p:spPr>
      </p:pic>
      <p:sp>
        <p:nvSpPr>
          <p:cNvPr id="2" name="Title 1"/>
          <p:cNvSpPr>
            <a:spLocks noGrp="1"/>
          </p:cNvSpPr>
          <p:nvPr>
            <p:ph type="title"/>
          </p:nvPr>
        </p:nvSpPr>
        <p:spPr>
          <a:xfrm>
            <a:off x="685800" y="228600"/>
            <a:ext cx="8229600" cy="1143000"/>
          </a:xfrm>
        </p:spPr>
        <p:txBody>
          <a:bodyPr>
            <a:normAutofit fontScale="90000"/>
          </a:bodyPr>
          <a:lstStyle/>
          <a:p>
            <a:r>
              <a:rPr lang="en-US" b="1" i="1" dirty="0">
                <a:solidFill>
                  <a:schemeClr val="bg1"/>
                </a:solidFill>
              </a:rPr>
              <a:t>E. coli</a:t>
            </a:r>
            <a:r>
              <a:rPr lang="en-US" b="1" dirty="0">
                <a:solidFill>
                  <a:schemeClr val="bg1"/>
                </a:solidFill>
              </a:rPr>
              <a:t> Under the Microscope</a:t>
            </a:r>
            <a:br>
              <a:rPr lang="en-US" b="1" dirty="0">
                <a:solidFill>
                  <a:schemeClr val="bg1"/>
                </a:solidFill>
              </a:rPr>
            </a:br>
            <a:r>
              <a:rPr lang="en-US" b="1" dirty="0">
                <a:solidFill>
                  <a:schemeClr val="bg1"/>
                </a:solidFill>
              </a:rPr>
              <a:t>(Scanning Electron Micrograph)</a:t>
            </a:r>
            <a:endParaRPr lang="en-US" b="1" i="1" dirty="0">
              <a:solidFill>
                <a:schemeClr val="bg1"/>
              </a:solidFill>
            </a:endParaRPr>
          </a:p>
        </p:txBody>
      </p:sp>
    </p:spTree>
    <p:extLst>
      <p:ext uri="{BB962C8B-B14F-4D97-AF65-F5344CB8AC3E}">
        <p14:creationId xmlns:p14="http://schemas.microsoft.com/office/powerpoint/2010/main" val="4281274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7291BD-AD25-46AA-AE70-73CECFB8046F}"/>
              </a:ext>
            </a:extLst>
          </p:cNvPr>
          <p:cNvSpPr>
            <a:spLocks noGrp="1"/>
          </p:cNvSpPr>
          <p:nvPr>
            <p:ph idx="1"/>
          </p:nvPr>
        </p:nvSpPr>
        <p:spPr>
          <a:xfrm>
            <a:off x="628650" y="1825625"/>
            <a:ext cx="7886700" cy="4351338"/>
          </a:xfrm>
        </p:spPr>
        <p:txBody>
          <a:bodyPr>
            <a:normAutofit fontScale="92500" lnSpcReduction="10000"/>
          </a:bodyPr>
          <a:lstStyle/>
          <a:p>
            <a:r>
              <a:rPr lang="en-US" b="1" dirty="0"/>
              <a:t>Prokaryotes: </a:t>
            </a:r>
            <a:r>
              <a:rPr lang="en-US" dirty="0"/>
              <a:t>single copy of their circular chromosome per cell</a:t>
            </a:r>
          </a:p>
          <a:p>
            <a:r>
              <a:rPr lang="en-US" b="1" dirty="0"/>
              <a:t>Aerobic AND Anaerobic </a:t>
            </a:r>
            <a:r>
              <a:rPr lang="en-US" dirty="0"/>
              <a:t>metabolism: </a:t>
            </a:r>
          </a:p>
          <a:p>
            <a:pPr lvl="1"/>
            <a:r>
              <a:rPr lang="en-CA" dirty="0"/>
              <a:t>Uses oxygen when available, </a:t>
            </a:r>
            <a:r>
              <a:rPr lang="en-US" dirty="0"/>
              <a:t>using the </a:t>
            </a:r>
            <a:br>
              <a:rPr lang="en-US" dirty="0"/>
            </a:br>
            <a:r>
              <a:rPr lang="en-US" dirty="0"/>
              <a:t>same glycolysis and the citric acid cycle </a:t>
            </a:r>
            <a:br>
              <a:rPr lang="en-US" dirty="0"/>
            </a:br>
            <a:r>
              <a:rPr lang="en-US" dirty="0"/>
              <a:t>pathways found in eukaryotes to </a:t>
            </a:r>
            <a:br>
              <a:rPr lang="en-US" dirty="0"/>
            </a:br>
            <a:r>
              <a:rPr lang="en-US" dirty="0"/>
              <a:t>generate energy from carbon-containing </a:t>
            </a:r>
            <a:br>
              <a:rPr lang="en-US" dirty="0"/>
            </a:br>
            <a:r>
              <a:rPr lang="en-US" dirty="0"/>
              <a:t>molecules like </a:t>
            </a:r>
            <a:r>
              <a:rPr lang="en-US" b="1" dirty="0"/>
              <a:t>glucose</a:t>
            </a:r>
            <a:r>
              <a:rPr lang="en-US" dirty="0"/>
              <a:t>.</a:t>
            </a:r>
          </a:p>
          <a:p>
            <a:pPr lvl="1"/>
            <a:r>
              <a:rPr lang="en-US" b="1" dirty="0"/>
              <a:t>Citrate</a:t>
            </a:r>
            <a:r>
              <a:rPr lang="en-US" i="1" dirty="0"/>
              <a:t> </a:t>
            </a:r>
            <a:r>
              <a:rPr lang="en-US" dirty="0"/>
              <a:t>can only be metabolized by </a:t>
            </a:r>
            <a:r>
              <a:rPr lang="en-US" i="1" dirty="0"/>
              <a:t>E. coli </a:t>
            </a:r>
            <a:r>
              <a:rPr lang="en-US" dirty="0"/>
              <a:t>in </a:t>
            </a:r>
            <a:br>
              <a:rPr lang="en-US" dirty="0"/>
            </a:br>
            <a:r>
              <a:rPr lang="en-US" dirty="0"/>
              <a:t>the absence of oxygen.</a:t>
            </a:r>
          </a:p>
          <a:p>
            <a:r>
              <a:rPr lang="en-US" b="1" dirty="0">
                <a:solidFill>
                  <a:srgbClr val="000000"/>
                </a:solidFill>
              </a:rPr>
              <a:t>Easy to grow and maintain</a:t>
            </a:r>
          </a:p>
          <a:p>
            <a:pPr lvl="1"/>
            <a:r>
              <a:rPr lang="en-US" dirty="0">
                <a:solidFill>
                  <a:srgbClr val="000000"/>
                </a:solidFill>
              </a:rPr>
              <a:t>Short reproduction time ≈20 min</a:t>
            </a:r>
          </a:p>
        </p:txBody>
      </p:sp>
      <p:sp>
        <p:nvSpPr>
          <p:cNvPr id="4" name="Title 3">
            <a:extLst>
              <a:ext uri="{FF2B5EF4-FFF2-40B4-BE49-F238E27FC236}">
                <a16:creationId xmlns:a16="http://schemas.microsoft.com/office/drawing/2014/main" id="{912EE48B-4FF5-4055-8D72-53AC6103F255}"/>
              </a:ext>
            </a:extLst>
          </p:cNvPr>
          <p:cNvSpPr txBox="1">
            <a:spLocks/>
          </p:cNvSpPr>
          <p:nvPr/>
        </p:nvSpPr>
        <p:spPr>
          <a:xfrm>
            <a:off x="6286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CA" sz="4000" b="1" dirty="0">
              <a:solidFill>
                <a:schemeClr val="accent1">
                  <a:lumMod val="50000"/>
                </a:schemeClr>
              </a:solidFill>
            </a:endParaRPr>
          </a:p>
        </p:txBody>
      </p:sp>
      <p:sp>
        <p:nvSpPr>
          <p:cNvPr id="7" name="Title 6">
            <a:extLst>
              <a:ext uri="{FF2B5EF4-FFF2-40B4-BE49-F238E27FC236}">
                <a16:creationId xmlns:a16="http://schemas.microsoft.com/office/drawing/2014/main" id="{101D1862-7CD5-41DE-9945-5C3AD57DB8F1}"/>
              </a:ext>
            </a:extLst>
          </p:cNvPr>
          <p:cNvSpPr>
            <a:spLocks noGrp="1"/>
          </p:cNvSpPr>
          <p:nvPr>
            <p:ph type="title"/>
          </p:nvPr>
        </p:nvSpPr>
        <p:spPr/>
        <p:txBody>
          <a:bodyPr>
            <a:normAutofit/>
          </a:bodyPr>
          <a:lstStyle/>
          <a:p>
            <a:r>
              <a:rPr lang="en-CA" sz="4000" b="1" i="1" dirty="0">
                <a:solidFill>
                  <a:schemeClr val="accent1">
                    <a:lumMod val="50000"/>
                  </a:schemeClr>
                </a:solidFill>
              </a:rPr>
              <a:t>E. coli </a:t>
            </a:r>
            <a:r>
              <a:rPr lang="en-US" sz="4000" i="1" dirty="0">
                <a:solidFill>
                  <a:schemeClr val="accent1">
                    <a:lumMod val="50000"/>
                  </a:schemeClr>
                </a:solidFill>
              </a:rPr>
              <a:t>(Escherichia coli)</a:t>
            </a:r>
            <a:endParaRPr lang="en-CA" sz="4000" b="1" i="1" dirty="0">
              <a:solidFill>
                <a:schemeClr val="accent1">
                  <a:lumMod val="50000"/>
                </a:schemeClr>
              </a:solidFill>
            </a:endParaRPr>
          </a:p>
        </p:txBody>
      </p:sp>
      <p:pic>
        <p:nvPicPr>
          <p:cNvPr id="9" name="Picture 8">
            <a:extLst>
              <a:ext uri="{FF2B5EF4-FFF2-40B4-BE49-F238E27FC236}">
                <a16:creationId xmlns:a16="http://schemas.microsoft.com/office/drawing/2014/main" id="{AB8C1F99-C165-48B6-92BF-924544DEBFF2}"/>
              </a:ext>
            </a:extLst>
          </p:cNvPr>
          <p:cNvPicPr>
            <a:picLocks noChangeAspect="1"/>
          </p:cNvPicPr>
          <p:nvPr/>
        </p:nvPicPr>
        <p:blipFill>
          <a:blip r:embed="rId2"/>
          <a:stretch>
            <a:fillRect/>
          </a:stretch>
        </p:blipFill>
        <p:spPr>
          <a:xfrm rot="19609273">
            <a:off x="5823019" y="2017864"/>
            <a:ext cx="2701554" cy="2539461"/>
          </a:xfrm>
          <a:prstGeom prst="rect">
            <a:avLst/>
          </a:prstGeom>
        </p:spPr>
      </p:pic>
      <p:sp>
        <p:nvSpPr>
          <p:cNvPr id="11" name="TextBox 10">
            <a:extLst>
              <a:ext uri="{FF2B5EF4-FFF2-40B4-BE49-F238E27FC236}">
                <a16:creationId xmlns:a16="http://schemas.microsoft.com/office/drawing/2014/main" id="{F4BF55F7-2C63-449C-BC1D-CE0C9993B953}"/>
              </a:ext>
            </a:extLst>
          </p:cNvPr>
          <p:cNvSpPr txBox="1"/>
          <p:nvPr/>
        </p:nvSpPr>
        <p:spPr>
          <a:xfrm>
            <a:off x="7173798" y="2290709"/>
            <a:ext cx="1378364" cy="523220"/>
          </a:xfrm>
          <a:prstGeom prst="rect">
            <a:avLst/>
          </a:prstGeom>
          <a:noFill/>
        </p:spPr>
        <p:txBody>
          <a:bodyPr wrap="square" rtlCol="0">
            <a:spAutoFit/>
          </a:bodyPr>
          <a:lstStyle/>
          <a:p>
            <a:r>
              <a:rPr lang="en-CA" sz="2800" dirty="0"/>
              <a:t>Glucose</a:t>
            </a:r>
          </a:p>
        </p:txBody>
      </p:sp>
      <p:pic>
        <p:nvPicPr>
          <p:cNvPr id="12" name="Picture 11">
            <a:extLst>
              <a:ext uri="{FF2B5EF4-FFF2-40B4-BE49-F238E27FC236}">
                <a16:creationId xmlns:a16="http://schemas.microsoft.com/office/drawing/2014/main" id="{245F877C-A74D-4091-B89F-07D704BDE946}"/>
              </a:ext>
            </a:extLst>
          </p:cNvPr>
          <p:cNvPicPr>
            <a:picLocks noChangeAspect="1"/>
          </p:cNvPicPr>
          <p:nvPr/>
        </p:nvPicPr>
        <p:blipFill>
          <a:blip r:embed="rId3"/>
          <a:stretch>
            <a:fillRect/>
          </a:stretch>
        </p:blipFill>
        <p:spPr>
          <a:xfrm>
            <a:off x="5795433" y="4790912"/>
            <a:ext cx="2756728" cy="1884600"/>
          </a:xfrm>
          <a:prstGeom prst="rect">
            <a:avLst/>
          </a:prstGeom>
        </p:spPr>
      </p:pic>
      <p:sp>
        <p:nvSpPr>
          <p:cNvPr id="13" name="TextBox 12">
            <a:extLst>
              <a:ext uri="{FF2B5EF4-FFF2-40B4-BE49-F238E27FC236}">
                <a16:creationId xmlns:a16="http://schemas.microsoft.com/office/drawing/2014/main" id="{E0D02A36-B588-4CCE-966F-A06303AC87FB}"/>
              </a:ext>
            </a:extLst>
          </p:cNvPr>
          <p:cNvSpPr txBox="1"/>
          <p:nvPr/>
        </p:nvSpPr>
        <p:spPr>
          <a:xfrm>
            <a:off x="7173798" y="4638512"/>
            <a:ext cx="1296903" cy="523220"/>
          </a:xfrm>
          <a:prstGeom prst="rect">
            <a:avLst/>
          </a:prstGeom>
          <a:noFill/>
        </p:spPr>
        <p:txBody>
          <a:bodyPr wrap="square" rtlCol="0">
            <a:spAutoFit/>
          </a:bodyPr>
          <a:lstStyle/>
          <a:p>
            <a:r>
              <a:rPr lang="en-CA" sz="2800" dirty="0"/>
              <a:t>Citrate</a:t>
            </a:r>
          </a:p>
        </p:txBody>
      </p:sp>
    </p:spTree>
    <p:extLst>
      <p:ext uri="{BB962C8B-B14F-4D97-AF65-F5344CB8AC3E}">
        <p14:creationId xmlns:p14="http://schemas.microsoft.com/office/powerpoint/2010/main" val="2978251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DDA9D1F-E8D6-4FB1-916A-6CEDD28E54F2}"/>
              </a:ext>
            </a:extLst>
          </p:cNvPr>
          <p:cNvSpPr txBox="1">
            <a:spLocks/>
          </p:cNvSpPr>
          <p:nvPr/>
        </p:nvSpPr>
        <p:spPr>
          <a:xfrm>
            <a:off x="628650" y="65892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i="1" dirty="0">
                <a:solidFill>
                  <a:schemeClr val="accent1">
                    <a:lumMod val="50000"/>
                  </a:schemeClr>
                </a:solidFill>
              </a:rPr>
              <a:t>E. coli</a:t>
            </a:r>
            <a:r>
              <a:rPr lang="en-CA" sz="4000" b="1" dirty="0">
                <a:solidFill>
                  <a:schemeClr val="accent1">
                    <a:lumMod val="50000"/>
                  </a:schemeClr>
                </a:solidFill>
              </a:rPr>
              <a:t> long-term evolution experiment (LTEE)</a:t>
            </a:r>
          </a:p>
        </p:txBody>
      </p:sp>
      <p:pic>
        <p:nvPicPr>
          <p:cNvPr id="3" name="Content Placeholder 2" descr="A bunch of glasses of wine&#10;&#10;Description generated with high confidence">
            <a:extLst>
              <a:ext uri="{FF2B5EF4-FFF2-40B4-BE49-F238E27FC236}">
                <a16:creationId xmlns:a16="http://schemas.microsoft.com/office/drawing/2014/main" id="{02A0ED99-A803-4002-9A27-B224769299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0" y="2360614"/>
            <a:ext cx="9173975" cy="3738527"/>
          </a:xfrm>
        </p:spPr>
      </p:pic>
    </p:spTree>
    <p:extLst>
      <p:ext uri="{BB962C8B-B14F-4D97-AF65-F5344CB8AC3E}">
        <p14:creationId xmlns:p14="http://schemas.microsoft.com/office/powerpoint/2010/main" val="389530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EF380D-9B34-4BA7-B845-A909026604FF}"/>
              </a:ext>
            </a:extLst>
          </p:cNvPr>
          <p:cNvSpPr>
            <a:spLocks noGrp="1"/>
          </p:cNvSpPr>
          <p:nvPr>
            <p:ph type="title"/>
          </p:nvPr>
        </p:nvSpPr>
        <p:spPr>
          <a:xfrm>
            <a:off x="628650" y="365126"/>
            <a:ext cx="7886700" cy="1325563"/>
          </a:xfrm>
        </p:spPr>
        <p:txBody>
          <a:bodyPr>
            <a:normAutofit/>
          </a:bodyPr>
          <a:lstStyle/>
          <a:p>
            <a:pPr algn="ctr"/>
            <a:r>
              <a:rPr lang="en-CA" sz="4000" b="1" i="1" dirty="0">
                <a:solidFill>
                  <a:schemeClr val="accent1">
                    <a:lumMod val="50000"/>
                  </a:schemeClr>
                </a:solidFill>
              </a:rPr>
              <a:t>E. coli</a:t>
            </a:r>
            <a:r>
              <a:rPr lang="en-CA" sz="4000" b="1" dirty="0">
                <a:solidFill>
                  <a:schemeClr val="accent1">
                    <a:lumMod val="50000"/>
                  </a:schemeClr>
                </a:solidFill>
              </a:rPr>
              <a:t> long-term evolution experiment (LTEE)</a:t>
            </a:r>
          </a:p>
        </p:txBody>
      </p:sp>
      <p:pic>
        <p:nvPicPr>
          <p:cNvPr id="5" name="Picture 4">
            <a:extLst>
              <a:ext uri="{FF2B5EF4-FFF2-40B4-BE49-F238E27FC236}">
                <a16:creationId xmlns:a16="http://schemas.microsoft.com/office/drawing/2014/main" id="{D80C1686-9623-412C-B5B5-19FADB5CEB0B}"/>
              </a:ext>
            </a:extLst>
          </p:cNvPr>
          <p:cNvPicPr>
            <a:picLocks noChangeAspect="1"/>
          </p:cNvPicPr>
          <p:nvPr/>
        </p:nvPicPr>
        <p:blipFill>
          <a:blip r:embed="rId2"/>
          <a:stretch>
            <a:fillRect/>
          </a:stretch>
        </p:blipFill>
        <p:spPr>
          <a:xfrm>
            <a:off x="1084805" y="1755421"/>
            <a:ext cx="7173075" cy="4737453"/>
          </a:xfrm>
          <a:prstGeom prst="rect">
            <a:avLst/>
          </a:prstGeom>
        </p:spPr>
      </p:pic>
    </p:spTree>
    <p:extLst>
      <p:ext uri="{BB962C8B-B14F-4D97-AF65-F5344CB8AC3E}">
        <p14:creationId xmlns:p14="http://schemas.microsoft.com/office/powerpoint/2010/main" val="118880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8C1A41E4-CFE1-4342-995A-D39FB1E40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298" y="405352"/>
            <a:ext cx="5595813" cy="42001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A641A983-AECE-4634-9C0C-B091CB28DF38}"/>
              </a:ext>
            </a:extLst>
          </p:cNvPr>
          <p:cNvPicPr>
            <a:picLocks noChangeAspect="1"/>
          </p:cNvPicPr>
          <p:nvPr/>
        </p:nvPicPr>
        <p:blipFill rotWithShape="1">
          <a:blip r:embed="rId3"/>
          <a:srcRect l="34333" t="10518" r="35667" b="6074"/>
          <a:stretch/>
        </p:blipFill>
        <p:spPr>
          <a:xfrm>
            <a:off x="141402" y="1262955"/>
            <a:ext cx="3472161" cy="5430075"/>
          </a:xfrm>
          <a:prstGeom prst="rect">
            <a:avLst/>
          </a:prstGeom>
          <a:ln w="12700" cmpd="sng">
            <a:solidFill>
              <a:schemeClr val="tx1">
                <a:lumMod val="85000"/>
                <a:lumOff val="15000"/>
              </a:schemeClr>
            </a:solidFill>
          </a:ln>
        </p:spPr>
      </p:pic>
      <p:sp>
        <p:nvSpPr>
          <p:cNvPr id="7" name="TextBox 6">
            <a:extLst>
              <a:ext uri="{FF2B5EF4-FFF2-40B4-BE49-F238E27FC236}">
                <a16:creationId xmlns:a16="http://schemas.microsoft.com/office/drawing/2014/main" id="{BE83BBCD-4B30-4696-B3B3-D1234D7711AF}"/>
              </a:ext>
            </a:extLst>
          </p:cNvPr>
          <p:cNvSpPr txBox="1"/>
          <p:nvPr/>
        </p:nvSpPr>
        <p:spPr>
          <a:xfrm>
            <a:off x="3858660" y="5067653"/>
            <a:ext cx="5285340" cy="1200329"/>
          </a:xfrm>
          <a:prstGeom prst="rect">
            <a:avLst/>
          </a:prstGeom>
          <a:noFill/>
        </p:spPr>
        <p:txBody>
          <a:bodyPr wrap="square" rtlCol="0">
            <a:spAutoFit/>
          </a:bodyPr>
          <a:lstStyle/>
          <a:p>
            <a:r>
              <a:rPr lang="en-CA" sz="2400" dirty="0"/>
              <a:t>The data in Blount et al. 2012 is restricted to populations from </a:t>
            </a:r>
            <a:r>
              <a:rPr lang="en-CA" sz="2400" i="1" dirty="0"/>
              <a:t>one</a:t>
            </a:r>
            <a:r>
              <a:rPr lang="en-CA" sz="2400" dirty="0"/>
              <a:t> of those initial populations.</a:t>
            </a:r>
          </a:p>
        </p:txBody>
      </p:sp>
    </p:spTree>
    <p:extLst>
      <p:ext uri="{BB962C8B-B14F-4D97-AF65-F5344CB8AC3E}">
        <p14:creationId xmlns:p14="http://schemas.microsoft.com/office/powerpoint/2010/main" val="1145234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DDA9D1F-E8D6-4FB1-916A-6CEDD28E54F2}"/>
              </a:ext>
            </a:extLst>
          </p:cNvPr>
          <p:cNvSpPr txBox="1">
            <a:spLocks/>
          </p:cNvSpPr>
          <p:nvPr/>
        </p:nvSpPr>
        <p:spPr>
          <a:xfrm>
            <a:off x="628650" y="65892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i="1" dirty="0">
                <a:solidFill>
                  <a:schemeClr val="accent1">
                    <a:lumMod val="50000"/>
                  </a:schemeClr>
                </a:solidFill>
              </a:rPr>
              <a:t>E. coli</a:t>
            </a:r>
            <a:r>
              <a:rPr lang="en-CA" sz="4000" b="1" dirty="0">
                <a:solidFill>
                  <a:schemeClr val="accent1">
                    <a:lumMod val="50000"/>
                  </a:schemeClr>
                </a:solidFill>
              </a:rPr>
              <a:t> long-term evolution experiment (LTEE)</a:t>
            </a:r>
          </a:p>
        </p:txBody>
      </p:sp>
      <p:pic>
        <p:nvPicPr>
          <p:cNvPr id="3" name="Content Placeholder 2" descr="A bunch of glasses of wine&#10;&#10;Description generated with high confidence">
            <a:extLst>
              <a:ext uri="{FF2B5EF4-FFF2-40B4-BE49-F238E27FC236}">
                <a16:creationId xmlns:a16="http://schemas.microsoft.com/office/drawing/2014/main" id="{02A0ED99-A803-4002-9A27-B224769299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80" y="2360614"/>
            <a:ext cx="9173975" cy="3738527"/>
          </a:xfrm>
        </p:spPr>
      </p:pic>
      <p:pic>
        <p:nvPicPr>
          <p:cNvPr id="4" name="Picture 3">
            <a:extLst>
              <a:ext uri="{FF2B5EF4-FFF2-40B4-BE49-F238E27FC236}">
                <a16:creationId xmlns:a16="http://schemas.microsoft.com/office/drawing/2014/main" id="{028033C7-7D77-4402-AD60-5A014F8C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169" y="2715532"/>
            <a:ext cx="3856159" cy="4024633"/>
          </a:xfrm>
          <a:prstGeom prst="rect">
            <a:avLst/>
          </a:prstGeom>
        </p:spPr>
      </p:pic>
    </p:spTree>
    <p:extLst>
      <p:ext uri="{BB962C8B-B14F-4D97-AF65-F5344CB8AC3E}">
        <p14:creationId xmlns:p14="http://schemas.microsoft.com/office/powerpoint/2010/main" val="1887940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DDA9D1F-E8D6-4FB1-916A-6CEDD28E54F2}"/>
              </a:ext>
            </a:extLst>
          </p:cNvPr>
          <p:cNvSpPr txBox="1">
            <a:spLocks/>
          </p:cNvSpPr>
          <p:nvPr/>
        </p:nvSpPr>
        <p:spPr>
          <a:xfrm>
            <a:off x="628650" y="65892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solidFill>
                  <a:schemeClr val="accent1">
                    <a:lumMod val="50000"/>
                  </a:schemeClr>
                </a:solidFill>
              </a:rPr>
              <a:t>Data Carpentry Genomics data set</a:t>
            </a:r>
          </a:p>
        </p:txBody>
      </p:sp>
      <p:pic>
        <p:nvPicPr>
          <p:cNvPr id="3" name="Content Placeholder 2" descr="A bunch of glasses of wine&#10;&#10;Description generated with high confidence">
            <a:extLst>
              <a:ext uri="{FF2B5EF4-FFF2-40B4-BE49-F238E27FC236}">
                <a16:creationId xmlns:a16="http://schemas.microsoft.com/office/drawing/2014/main" id="{02A0ED99-A803-4002-9A27-B224769299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008665" y="2375560"/>
            <a:ext cx="1649691" cy="2516957"/>
          </a:xfrm>
        </p:spPr>
      </p:pic>
      <p:pic>
        <p:nvPicPr>
          <p:cNvPr id="4" name="Picture 3">
            <a:extLst>
              <a:ext uri="{FF2B5EF4-FFF2-40B4-BE49-F238E27FC236}">
                <a16:creationId xmlns:a16="http://schemas.microsoft.com/office/drawing/2014/main" id="{028033C7-7D77-4402-AD60-5A014F8C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9" y="1791711"/>
            <a:ext cx="3856159" cy="4024633"/>
          </a:xfrm>
          <a:prstGeom prst="rect">
            <a:avLst/>
          </a:prstGeom>
        </p:spPr>
      </p:pic>
      <p:sp>
        <p:nvSpPr>
          <p:cNvPr id="2" name="TextBox 1">
            <a:extLst>
              <a:ext uri="{FF2B5EF4-FFF2-40B4-BE49-F238E27FC236}">
                <a16:creationId xmlns:a16="http://schemas.microsoft.com/office/drawing/2014/main" id="{406D45A1-4277-417C-8370-6367B0FADC5D}"/>
              </a:ext>
            </a:extLst>
          </p:cNvPr>
          <p:cNvSpPr txBox="1"/>
          <p:nvPr/>
        </p:nvSpPr>
        <p:spPr>
          <a:xfrm>
            <a:off x="3632969" y="1984491"/>
            <a:ext cx="5005633" cy="4154984"/>
          </a:xfrm>
          <a:prstGeom prst="rect">
            <a:avLst/>
          </a:prstGeom>
          <a:noFill/>
        </p:spPr>
        <p:txBody>
          <a:bodyPr wrap="square" rtlCol="0">
            <a:spAutoFit/>
          </a:bodyPr>
          <a:lstStyle/>
          <a:p>
            <a:pPr marL="342900" indent="-342900">
              <a:buFont typeface="Arial" panose="020B0604020202020204" pitchFamily="34" charset="0"/>
              <a:buChar char="•"/>
            </a:pPr>
            <a:r>
              <a:rPr lang="en-CA" sz="2400" dirty="0"/>
              <a:t>Growth medium contains </a:t>
            </a:r>
            <a:r>
              <a:rPr lang="en-US" sz="2400" dirty="0">
                <a:solidFill>
                  <a:srgbClr val="000000"/>
                </a:solidFill>
              </a:rPr>
              <a:t>small amount of glucose (food source) and citrate (helps </a:t>
            </a:r>
            <a:r>
              <a:rPr lang="en-US" sz="2400" i="1" dirty="0">
                <a:solidFill>
                  <a:srgbClr val="000000"/>
                </a:solidFill>
              </a:rPr>
              <a:t>E. coli </a:t>
            </a:r>
            <a:r>
              <a:rPr lang="en-US" sz="2400" dirty="0">
                <a:solidFill>
                  <a:srgbClr val="000000"/>
                </a:solidFill>
              </a:rPr>
              <a:t>obtain iron from medium)</a:t>
            </a:r>
          </a:p>
          <a:p>
            <a:pPr marL="342900" indent="-342900">
              <a:buFont typeface="Arial" panose="020B0604020202020204" pitchFamily="34" charset="0"/>
              <a:buChar char="•"/>
            </a:pPr>
            <a:r>
              <a:rPr lang="en-CA" sz="2400" dirty="0"/>
              <a:t>Around 33,000 generations (≈15 years into the experiment!), </a:t>
            </a:r>
            <a:r>
              <a:rPr lang="en-CA" sz="2400" i="1" dirty="0"/>
              <a:t>E.coli </a:t>
            </a:r>
            <a:r>
              <a:rPr lang="en-CA" sz="2400" dirty="0"/>
              <a:t>population could grow aerobically on citrate (</a:t>
            </a:r>
            <a:r>
              <a:rPr lang="en-CA" sz="2400" dirty="0" err="1"/>
              <a:t>Cit</a:t>
            </a:r>
            <a:r>
              <a:rPr lang="en-CA" sz="2400" baseline="30000" dirty="0"/>
              <a:t>+</a:t>
            </a:r>
            <a:r>
              <a:rPr lang="en-CA" sz="2400" dirty="0"/>
              <a:t>)</a:t>
            </a:r>
          </a:p>
          <a:p>
            <a:pPr marL="342900" indent="-342900">
              <a:buFont typeface="Arial" panose="020B0604020202020204" pitchFamily="34" charset="0"/>
              <a:buChar char="•"/>
            </a:pPr>
            <a:r>
              <a:rPr lang="en-CA" sz="2400" dirty="0"/>
              <a:t>Remarkable: inability to grow aerobically on citrate (</a:t>
            </a:r>
            <a:r>
              <a:rPr lang="en-CA" sz="2400" dirty="0" err="1"/>
              <a:t>Cit</a:t>
            </a:r>
            <a:r>
              <a:rPr lang="en-CA" sz="2400" baseline="30000" dirty="0"/>
              <a:t>−</a:t>
            </a:r>
            <a:r>
              <a:rPr lang="en-CA" sz="2400" dirty="0"/>
              <a:t>) is characteristic of </a:t>
            </a:r>
            <a:r>
              <a:rPr lang="en-CA" sz="2400" i="1" dirty="0"/>
              <a:t>E. coli</a:t>
            </a:r>
            <a:r>
              <a:rPr lang="en-CA" sz="2400" dirty="0"/>
              <a:t> as a species</a:t>
            </a:r>
          </a:p>
        </p:txBody>
      </p:sp>
    </p:spTree>
    <p:extLst>
      <p:ext uri="{BB962C8B-B14F-4D97-AF65-F5344CB8AC3E}">
        <p14:creationId xmlns:p14="http://schemas.microsoft.com/office/powerpoint/2010/main" val="7830407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606</Words>
  <Application>Microsoft Office PowerPoint</Application>
  <PresentationFormat>On-screen Show (4:3)</PresentationFormat>
  <Paragraphs>85</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E. coli Under the Microscope (Scanning Electron Micrograph)</vt:lpstr>
      <vt:lpstr>E. coli (Escherichia coli)</vt:lpstr>
      <vt:lpstr>PowerPoint Presentation</vt:lpstr>
      <vt:lpstr>E. coli long-term evolution experiment (LTEE)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2018-05-21T03:27:29Z</dcterms:created>
  <dcterms:modified xsi:type="dcterms:W3CDTF">2018-05-21T03:28:02Z</dcterms:modified>
</cp:coreProperties>
</file>